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rawings/drawing2.xml" ContentType="application/vnd.openxmlformats-officedocument.drawingml.chartshapes+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rts/chart6.xml" ContentType="application/vnd.openxmlformats-officedocument.drawingml.chart+xml"/>
  <Override PartName="/ppt/diagrams/layout2.xml" ContentType="application/vnd.openxmlformats-officedocument.drawingml.diagramLayout+xml"/>
  <Override PartName="/ppt/diagrams/layout3.xml" ContentType="application/vnd.openxmlformats-officedocument.drawingml.diagramLayout+xml"/>
  <Default Extension="xlsx" ContentType="application/vnd.openxmlformats-officedocument.spreadsheetml.sheet"/>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rawings/drawing3.xml" ContentType="application/vnd.openxmlformats-officedocument.drawingml.chartshapes+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handoutMasterIdLst>
    <p:handoutMasterId r:id="rId18"/>
  </p:handoutMasterIdLst>
  <p:sldIdLst>
    <p:sldId id="372" r:id="rId2"/>
    <p:sldId id="410" r:id="rId3"/>
    <p:sldId id="409" r:id="rId4"/>
    <p:sldId id="411" r:id="rId5"/>
    <p:sldId id="412" r:id="rId6"/>
    <p:sldId id="403" r:id="rId7"/>
    <p:sldId id="413" r:id="rId8"/>
    <p:sldId id="414" r:id="rId9"/>
    <p:sldId id="421" r:id="rId10"/>
    <p:sldId id="415" r:id="rId11"/>
    <p:sldId id="416" r:id="rId12"/>
    <p:sldId id="417" r:id="rId13"/>
    <p:sldId id="418" r:id="rId14"/>
    <p:sldId id="419" r:id="rId15"/>
    <p:sldId id="420" r:id="rId16"/>
  </p:sldIdLst>
  <p:sldSz cx="9144000" cy="6858000" type="screen4x3"/>
  <p:notesSz cx="6669088" cy="9775825"/>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Средний стиль 3 - акцент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361" autoAdjust="0"/>
    <p:restoredTop sz="98600" autoAdjust="0"/>
  </p:normalViewPr>
  <p:slideViewPr>
    <p:cSldViewPr>
      <p:cViewPr varScale="1">
        <p:scale>
          <a:sx n="115" d="100"/>
          <a:sy n="115" d="100"/>
        </p:scale>
        <p:origin x="-152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_____Microsoft_Office_Excel1.xlsx"/></Relationships>
</file>

<file path=ppt/charts/_rels/chart2.xml.rels><?xml version="1.0" encoding="UTF-8" standalone="yes"?>
<Relationships xmlns="http://schemas.openxmlformats.org/package/2006/relationships"><Relationship Id="rId1" Type="http://schemas.openxmlformats.org/officeDocument/2006/relationships/package" Target="../embeddings/_____Microsoft_Office_Excel2.xlsx"/></Relationships>
</file>

<file path=ppt/charts/_rels/chart3.xml.rels><?xml version="1.0" encoding="UTF-8" standalone="yes"?>
<Relationships xmlns="http://schemas.openxmlformats.org/package/2006/relationships"><Relationship Id="rId1" Type="http://schemas.openxmlformats.org/officeDocument/2006/relationships/package" Target="../embeddings/_____Microsoft_Office_Excel3.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_____Microsoft_Office_Excel4.xlsx"/></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_____Microsoft_Office_Excel5.xlsx"/></Relationships>
</file>

<file path=ppt/charts/_rels/chart6.xml.rels><?xml version="1.0" encoding="UTF-8" standalone="yes"?>
<Relationships xmlns="http://schemas.openxmlformats.org/package/2006/relationships"><Relationship Id="rId1" Type="http://schemas.openxmlformats.org/officeDocument/2006/relationships/package" Target="../embeddings/_____Microsoft_Office_Excel6.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ru-RU"/>
  <c:style val="26"/>
  <c:chart>
    <c:autoTitleDeleted val="1"/>
    <c:plotArea>
      <c:layout>
        <c:manualLayout>
          <c:layoutTarget val="inner"/>
          <c:xMode val="edge"/>
          <c:yMode val="edge"/>
          <c:x val="9.647643972472664E-3"/>
          <c:y val="6.1256458878031168E-2"/>
          <c:w val="0.96739391234774164"/>
          <c:h val="0.73269000203683221"/>
        </c:manualLayout>
      </c:layout>
      <c:barChart>
        <c:barDir val="col"/>
        <c:grouping val="clustered"/>
        <c:ser>
          <c:idx val="1"/>
          <c:order val="0"/>
          <c:tx>
            <c:strRef>
              <c:f>Лист1!$B$1</c:f>
              <c:strCache>
                <c:ptCount val="1"/>
                <c:pt idx="0">
                  <c:v>Ряд 2</c:v>
                </c:pt>
              </c:strCache>
            </c:strRef>
          </c:tx>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c:spPr>
          <c:dLbls>
            <c:dLbl>
              <c:idx val="0"/>
              <c:layout>
                <c:manualLayout>
                  <c:x val="-3.3277224962425665E-3"/>
                  <c:y val="0"/>
                </c:manualLayout>
              </c:layout>
              <c:tx>
                <c:rich>
                  <a:bodyPr/>
                  <a:lstStyle/>
                  <a:p>
                    <a:r>
                      <a:rPr lang="ru-RU" dirty="0" smtClean="0"/>
                      <a:t> </a:t>
                    </a:r>
                    <a:r>
                      <a:rPr lang="en-US" dirty="0" smtClean="0"/>
                      <a:t>4</a:t>
                    </a:r>
                    <a:r>
                      <a:rPr lang="ru-RU" dirty="0" smtClean="0"/>
                      <a:t> </a:t>
                    </a:r>
                    <a:r>
                      <a:rPr lang="en-US" dirty="0" smtClean="0"/>
                      <a:t>583</a:t>
                    </a:r>
                    <a:endParaRPr lang="en-US" dirty="0"/>
                  </a:p>
                </c:rich>
              </c:tx>
              <c:showVal val="1"/>
            </c:dLbl>
            <c:dLbl>
              <c:idx val="1"/>
              <c:layout/>
              <c:tx>
                <c:rich>
                  <a:bodyPr/>
                  <a:lstStyle/>
                  <a:p>
                    <a:r>
                      <a:rPr lang="en-US" smtClean="0"/>
                      <a:t>4</a:t>
                    </a:r>
                    <a:r>
                      <a:rPr lang="ru-RU" smtClean="0"/>
                      <a:t> </a:t>
                    </a:r>
                    <a:r>
                      <a:rPr lang="en-US" smtClean="0"/>
                      <a:t>103</a:t>
                    </a:r>
                    <a:endParaRPr lang="en-US"/>
                  </a:p>
                </c:rich>
              </c:tx>
              <c:showVal val="1"/>
            </c:dLbl>
            <c:dLbl>
              <c:idx val="2"/>
              <c:layout/>
              <c:tx>
                <c:rich>
                  <a:bodyPr/>
                  <a:lstStyle/>
                  <a:p>
                    <a:r>
                      <a:rPr lang="en-US" smtClean="0"/>
                      <a:t>3</a:t>
                    </a:r>
                    <a:r>
                      <a:rPr lang="ru-RU" smtClean="0"/>
                      <a:t> </a:t>
                    </a:r>
                    <a:r>
                      <a:rPr lang="en-US" smtClean="0"/>
                      <a:t>200</a:t>
                    </a:r>
                    <a:endParaRPr lang="en-US"/>
                  </a:p>
                </c:rich>
              </c:tx>
              <c:showVal val="1"/>
            </c:dLbl>
            <c:dLbl>
              <c:idx val="3"/>
              <c:layout/>
              <c:tx>
                <c:rich>
                  <a:bodyPr/>
                  <a:lstStyle/>
                  <a:p>
                    <a:r>
                      <a:rPr lang="en-US" smtClean="0"/>
                      <a:t>3</a:t>
                    </a:r>
                    <a:r>
                      <a:rPr lang="ru-RU" smtClean="0"/>
                      <a:t> </a:t>
                    </a:r>
                    <a:r>
                      <a:rPr lang="en-US" smtClean="0"/>
                      <a:t>244</a:t>
                    </a:r>
                    <a:endParaRPr lang="en-US"/>
                  </a:p>
                </c:rich>
              </c:tx>
              <c:showVal val="1"/>
            </c:dLbl>
            <c:dLbl>
              <c:idx val="4"/>
              <c:layout/>
              <c:tx>
                <c:rich>
                  <a:bodyPr/>
                  <a:lstStyle/>
                  <a:p>
                    <a:r>
                      <a:rPr lang="en-US" smtClean="0"/>
                      <a:t>3</a:t>
                    </a:r>
                    <a:r>
                      <a:rPr lang="ru-RU" smtClean="0"/>
                      <a:t> </a:t>
                    </a:r>
                    <a:r>
                      <a:rPr lang="en-US" smtClean="0"/>
                      <a:t>220</a:t>
                    </a:r>
                    <a:endParaRPr lang="en-US"/>
                  </a:p>
                </c:rich>
              </c:tx>
              <c:showVal val="1"/>
            </c:dLbl>
            <c:dLbl>
              <c:idx val="5"/>
              <c:layout/>
              <c:tx>
                <c:rich>
                  <a:bodyPr/>
                  <a:lstStyle/>
                  <a:p>
                    <a:r>
                      <a:rPr lang="en-US" smtClean="0"/>
                      <a:t>2</a:t>
                    </a:r>
                    <a:r>
                      <a:rPr lang="ru-RU" smtClean="0"/>
                      <a:t> </a:t>
                    </a:r>
                    <a:r>
                      <a:rPr lang="en-US" smtClean="0"/>
                      <a:t>999</a:t>
                    </a:r>
                    <a:endParaRPr lang="en-US"/>
                  </a:p>
                </c:rich>
              </c:tx>
              <c:showVal val="1"/>
            </c:dLbl>
            <c:dLbl>
              <c:idx val="6"/>
              <c:layout/>
              <c:tx>
                <c:rich>
                  <a:bodyPr/>
                  <a:lstStyle/>
                  <a:p>
                    <a:r>
                      <a:rPr lang="en-US" smtClean="0"/>
                      <a:t>2</a:t>
                    </a:r>
                    <a:r>
                      <a:rPr lang="ru-RU" smtClean="0"/>
                      <a:t> </a:t>
                    </a:r>
                    <a:r>
                      <a:rPr lang="en-US" smtClean="0"/>
                      <a:t>757</a:t>
                    </a:r>
                    <a:endParaRPr lang="en-US"/>
                  </a:p>
                </c:rich>
              </c:tx>
              <c:showVal val="1"/>
            </c:dLbl>
            <c:dLbl>
              <c:idx val="7"/>
              <c:layout/>
              <c:tx>
                <c:rich>
                  <a:bodyPr/>
                  <a:lstStyle/>
                  <a:p>
                    <a:r>
                      <a:rPr lang="en-US" smtClean="0"/>
                      <a:t>2</a:t>
                    </a:r>
                    <a:r>
                      <a:rPr lang="ru-RU" smtClean="0"/>
                      <a:t> </a:t>
                    </a:r>
                    <a:r>
                      <a:rPr lang="en-US" smtClean="0"/>
                      <a:t>347</a:t>
                    </a:r>
                    <a:endParaRPr lang="en-US"/>
                  </a:p>
                </c:rich>
              </c:tx>
              <c:showVal val="1"/>
            </c:dLbl>
            <c:dLbl>
              <c:idx val="8"/>
              <c:layout/>
              <c:tx>
                <c:rich>
                  <a:bodyPr/>
                  <a:lstStyle/>
                  <a:p>
                    <a:r>
                      <a:rPr lang="en-US" smtClean="0"/>
                      <a:t>2</a:t>
                    </a:r>
                    <a:r>
                      <a:rPr lang="ru-RU" smtClean="0"/>
                      <a:t> </a:t>
                    </a:r>
                    <a:r>
                      <a:rPr lang="en-US" smtClean="0"/>
                      <a:t>089</a:t>
                    </a:r>
                    <a:endParaRPr lang="en-US"/>
                  </a:p>
                </c:rich>
              </c:tx>
              <c:showVal val="1"/>
            </c:dLbl>
            <c:dLbl>
              <c:idx val="9"/>
              <c:layout/>
              <c:tx>
                <c:rich>
                  <a:bodyPr/>
                  <a:lstStyle/>
                  <a:p>
                    <a:r>
                      <a:rPr lang="ru-RU" dirty="0" smtClean="0"/>
                      <a:t>2 072</a:t>
                    </a:r>
                    <a:endParaRPr lang="en-US" dirty="0"/>
                  </a:p>
                </c:rich>
              </c:tx>
              <c:showVal val="1"/>
            </c:dLbl>
            <c:dLbl>
              <c:idx val="10"/>
              <c:layout/>
              <c:tx>
                <c:rich>
                  <a:bodyPr/>
                  <a:lstStyle/>
                  <a:p>
                    <a:r>
                      <a:rPr lang="ru-RU" sz="1200" dirty="0" smtClean="0">
                        <a:solidFill>
                          <a:schemeClr val="tx2"/>
                        </a:solidFill>
                        <a:latin typeface="Arial Narrow" pitchFamily="34" charset="0"/>
                      </a:rPr>
                      <a:t>1 595</a:t>
                    </a:r>
                    <a:endParaRPr lang="en-US" dirty="0" smtClean="0"/>
                  </a:p>
                </c:rich>
              </c:tx>
              <c:showVal val="1"/>
            </c:dLbl>
            <c:txPr>
              <a:bodyPr/>
              <a:lstStyle/>
              <a:p>
                <a:pPr>
                  <a:defRPr sz="1200">
                    <a:solidFill>
                      <a:schemeClr val="tx2"/>
                    </a:solidFill>
                    <a:latin typeface="Arial Narrow" pitchFamily="34" charset="0"/>
                  </a:defRPr>
                </a:pPr>
                <a:endParaRPr lang="ru-RU"/>
              </a:p>
            </c:txPr>
            <c:showVal val="1"/>
          </c:dLbls>
          <c:cat>
            <c:numRef>
              <c:f>Лист1!$A$2:$A$12</c:f>
              <c:numCache>
                <c:formatCode>General</c:formatCode>
                <c:ptCount val="11"/>
                <c:pt idx="0">
                  <c:v>2007</c:v>
                </c:pt>
                <c:pt idx="1">
                  <c:v>2008</c:v>
                </c:pt>
                <c:pt idx="2">
                  <c:v>2009</c:v>
                </c:pt>
                <c:pt idx="3">
                  <c:v>2010</c:v>
                </c:pt>
                <c:pt idx="4">
                  <c:v>2011</c:v>
                </c:pt>
                <c:pt idx="5">
                  <c:v>2012</c:v>
                </c:pt>
                <c:pt idx="6">
                  <c:v>2013</c:v>
                </c:pt>
                <c:pt idx="7">
                  <c:v>2014</c:v>
                </c:pt>
                <c:pt idx="8">
                  <c:v>2015</c:v>
                </c:pt>
                <c:pt idx="9">
                  <c:v>2016</c:v>
                </c:pt>
                <c:pt idx="10">
                  <c:v>2017</c:v>
                </c:pt>
              </c:numCache>
            </c:numRef>
          </c:cat>
          <c:val>
            <c:numRef>
              <c:f>Лист1!$B$2:$B$12</c:f>
              <c:numCache>
                <c:formatCode>General</c:formatCode>
                <c:ptCount val="11"/>
                <c:pt idx="0">
                  <c:v>4583</c:v>
                </c:pt>
                <c:pt idx="1">
                  <c:v>4103</c:v>
                </c:pt>
                <c:pt idx="2">
                  <c:v>3200</c:v>
                </c:pt>
                <c:pt idx="3">
                  <c:v>3244</c:v>
                </c:pt>
                <c:pt idx="4">
                  <c:v>3220</c:v>
                </c:pt>
                <c:pt idx="5">
                  <c:v>2999</c:v>
                </c:pt>
                <c:pt idx="6">
                  <c:v>2757</c:v>
                </c:pt>
                <c:pt idx="7">
                  <c:v>2347</c:v>
                </c:pt>
                <c:pt idx="8">
                  <c:v>2089</c:v>
                </c:pt>
                <c:pt idx="9">
                  <c:v>2072</c:v>
                </c:pt>
                <c:pt idx="10">
                  <c:v>1595</c:v>
                </c:pt>
              </c:numCache>
            </c:numRef>
          </c:val>
        </c:ser>
        <c:dLbls>
          <c:showVal val="1"/>
        </c:dLbls>
        <c:overlap val="-25"/>
        <c:axId val="69740416"/>
        <c:axId val="69741952"/>
      </c:barChart>
      <c:catAx>
        <c:axId val="69740416"/>
        <c:scaling>
          <c:orientation val="minMax"/>
        </c:scaling>
        <c:axPos val="b"/>
        <c:numFmt formatCode="General" sourceLinked="1"/>
        <c:majorTickMark val="none"/>
        <c:tickLblPos val="nextTo"/>
        <c:txPr>
          <a:bodyPr/>
          <a:lstStyle/>
          <a:p>
            <a:pPr>
              <a:defRPr sz="1200" b="1">
                <a:solidFill>
                  <a:schemeClr val="tx2"/>
                </a:solidFill>
                <a:latin typeface="Arial Narrow" pitchFamily="34" charset="0"/>
              </a:defRPr>
            </a:pPr>
            <a:endParaRPr lang="ru-RU"/>
          </a:p>
        </c:txPr>
        <c:crossAx val="69741952"/>
        <c:crosses val="autoZero"/>
        <c:lblAlgn val="ctr"/>
        <c:lblOffset val="100"/>
      </c:catAx>
      <c:valAx>
        <c:axId val="69741952"/>
        <c:scaling>
          <c:orientation val="minMax"/>
        </c:scaling>
        <c:delete val="1"/>
        <c:axPos val="l"/>
        <c:numFmt formatCode="General" sourceLinked="1"/>
        <c:majorTickMark val="none"/>
        <c:tickLblPos val="none"/>
        <c:crossAx val="69740416"/>
        <c:crosses val="autoZero"/>
        <c:crossBetween val="between"/>
      </c:valAx>
    </c:plotArea>
    <c:plotVisOnly val="1"/>
    <c:dispBlanksAs val="zero"/>
  </c:chart>
  <c:txPr>
    <a:bodyPr/>
    <a:lstStyle/>
    <a:p>
      <a:pPr>
        <a:defRPr sz="2000" b="1">
          <a:latin typeface="Times New Roman" pitchFamily="18" charset="0"/>
          <a:cs typeface="Times New Roman" pitchFamily="18" charset="0"/>
        </a:defRPr>
      </a:pPr>
      <a:endParaRPr lang="ru-RU"/>
    </a:p>
  </c:txPr>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lang val="ru-RU"/>
  <c:style val="28"/>
  <c:chart>
    <c:autoTitleDeleted val="1"/>
    <c:plotArea>
      <c:layout>
        <c:manualLayout>
          <c:layoutTarget val="inner"/>
          <c:xMode val="edge"/>
          <c:yMode val="edge"/>
          <c:x val="0.10009930590590117"/>
          <c:y val="4.9949476513191822E-2"/>
          <c:w val="0.84951209124912042"/>
          <c:h val="0.94121023589971486"/>
        </c:manualLayout>
      </c:layout>
      <c:barChart>
        <c:barDir val="bar"/>
        <c:grouping val="stacked"/>
        <c:ser>
          <c:idx val="0"/>
          <c:order val="0"/>
          <c:tx>
            <c:strRef>
              <c:f>Лист1!$B$1</c:f>
              <c:strCache>
                <c:ptCount val="1"/>
                <c:pt idx="0">
                  <c:v>Столбец3</c:v>
                </c:pt>
              </c:strCache>
            </c:strRef>
          </c:tx>
          <c:spPr>
            <a:solidFill>
              <a:srgbClr val="0070C0"/>
            </a:solidFill>
            <a:ln>
              <a:noFill/>
            </a:ln>
            <a:effectLst>
              <a:outerShdw blurRad="40000" dist="23000" dir="5400000" rotWithShape="0">
                <a:srgbClr val="000000">
                  <a:alpha val="35000"/>
                </a:srgbClr>
              </a:outerShdw>
            </a:effectLst>
            <a:scene3d>
              <a:camera prst="orthographicFront"/>
              <a:lightRig rig="threePt" dir="t">
                <a:rot lat="0" lon="0" rev="1200000"/>
              </a:lightRig>
            </a:scene3d>
            <a:sp3d>
              <a:bevelT/>
            </a:sp3d>
          </c:spPr>
          <c:dLbls>
            <c:dLbl>
              <c:idx val="0"/>
              <c:layout>
                <c:manualLayout>
                  <c:x val="0.46866320408843459"/>
                  <c:y val="-0.78383217836907004"/>
                </c:manualLayout>
              </c:layout>
              <c:tx>
                <c:rich>
                  <a:bodyPr/>
                  <a:lstStyle/>
                  <a:p>
                    <a:r>
                      <a:rPr lang="ru-RU" sz="1100" b="1" dirty="0" smtClean="0">
                        <a:solidFill>
                          <a:schemeClr val="tx2">
                            <a:lumMod val="75000"/>
                          </a:schemeClr>
                        </a:solidFill>
                        <a:latin typeface="Arial Narrow" pitchFamily="34" charset="0"/>
                        <a:cs typeface="Times New Roman" pitchFamily="18" charset="0"/>
                      </a:rPr>
                      <a:t>38,5</a:t>
                    </a:r>
                    <a:endParaRPr lang="en-US" dirty="0"/>
                  </a:p>
                </c:rich>
              </c:tx>
              <c:showVal val="1"/>
            </c:dLbl>
            <c:dLbl>
              <c:idx val="1"/>
              <c:layout>
                <c:manualLayout>
                  <c:x val="0.22188176723533437"/>
                  <c:y val="8.1267425312531547E-2"/>
                </c:manualLayout>
              </c:layout>
              <c:tx>
                <c:rich>
                  <a:bodyPr/>
                  <a:lstStyle/>
                  <a:p>
                    <a:r>
                      <a:rPr lang="en-US" sz="1100" b="1" dirty="0" smtClean="0">
                        <a:solidFill>
                          <a:schemeClr val="tx2">
                            <a:lumMod val="75000"/>
                          </a:schemeClr>
                        </a:solidFill>
                        <a:latin typeface="Arial Narrow" pitchFamily="34" charset="0"/>
                        <a:cs typeface="Times New Roman" pitchFamily="18" charset="0"/>
                      </a:rPr>
                      <a:t>24,9</a:t>
                    </a:r>
                    <a:endParaRPr lang="en-US" dirty="0"/>
                  </a:p>
                </c:rich>
              </c:tx>
              <c:showVal val="1"/>
            </c:dLbl>
            <c:dLbl>
              <c:idx val="2"/>
              <c:layout>
                <c:manualLayout>
                  <c:x val="0.23614481431887685"/>
                  <c:y val="8.9974198269158243E-2"/>
                </c:manualLayout>
              </c:layout>
              <c:tx>
                <c:rich>
                  <a:bodyPr/>
                  <a:lstStyle/>
                  <a:p>
                    <a:r>
                      <a:rPr lang="en-US" sz="1100" b="1" dirty="0" smtClean="0">
                        <a:solidFill>
                          <a:schemeClr val="tx2">
                            <a:lumMod val="75000"/>
                          </a:schemeClr>
                        </a:solidFill>
                        <a:latin typeface="Arial Narrow" pitchFamily="34" charset="0"/>
                        <a:cs typeface="Times New Roman" pitchFamily="18" charset="0"/>
                      </a:rPr>
                      <a:t>26,2</a:t>
                    </a:r>
                    <a:endParaRPr lang="en-US" dirty="0"/>
                  </a:p>
                </c:rich>
              </c:tx>
              <c:showVal val="1"/>
            </c:dLbl>
            <c:dLbl>
              <c:idx val="3"/>
              <c:layout>
                <c:manualLayout>
                  <c:x val="0.25057547212103126"/>
                  <c:y val="7.8831758157139734E-2"/>
                </c:manualLayout>
              </c:layout>
              <c:tx>
                <c:rich>
                  <a:bodyPr/>
                  <a:lstStyle/>
                  <a:p>
                    <a:r>
                      <a:rPr lang="en-US" sz="1100" b="1" dirty="0" smtClean="0">
                        <a:solidFill>
                          <a:schemeClr val="tx2">
                            <a:lumMod val="75000"/>
                          </a:schemeClr>
                        </a:solidFill>
                        <a:latin typeface="Arial Narrow" pitchFamily="34" charset="0"/>
                        <a:cs typeface="Times New Roman" pitchFamily="18" charset="0"/>
                      </a:rPr>
                      <a:t>27,5</a:t>
                    </a:r>
                    <a:endParaRPr lang="en-US" dirty="0"/>
                  </a:p>
                </c:rich>
              </c:tx>
              <c:showVal val="1"/>
            </c:dLbl>
            <c:dLbl>
              <c:idx val="4"/>
              <c:layout>
                <c:manualLayout>
                  <c:x val="0.25736004966309789"/>
                  <c:y val="9.6029559933953706E-2"/>
                </c:manualLayout>
              </c:layout>
              <c:tx>
                <c:rich>
                  <a:bodyPr/>
                  <a:lstStyle/>
                  <a:p>
                    <a:r>
                      <a:rPr lang="en-US" dirty="0" smtClean="0">
                        <a:latin typeface="Arial Narrow" pitchFamily="34" charset="0"/>
                      </a:rPr>
                      <a:t>29</a:t>
                    </a:r>
                    <a:endParaRPr lang="en-US" dirty="0"/>
                  </a:p>
                </c:rich>
              </c:tx>
              <c:showVal val="1"/>
            </c:dLbl>
            <c:dLbl>
              <c:idx val="5"/>
              <c:layout>
                <c:manualLayout>
                  <c:x val="0.27849220456986457"/>
                  <c:y val="9.0827072853974566E-2"/>
                </c:manualLayout>
              </c:layout>
              <c:tx>
                <c:rich>
                  <a:bodyPr/>
                  <a:lstStyle/>
                  <a:p>
                    <a:r>
                      <a:rPr lang="en-US" sz="1100" dirty="0" smtClean="0">
                        <a:solidFill>
                          <a:schemeClr val="tx2">
                            <a:lumMod val="75000"/>
                          </a:schemeClr>
                        </a:solidFill>
                        <a:latin typeface="Arial Narrow" pitchFamily="34" charset="0"/>
                      </a:rPr>
                      <a:t>30,5</a:t>
                    </a:r>
                    <a:endParaRPr lang="en-US" dirty="0"/>
                  </a:p>
                </c:rich>
              </c:tx>
              <c:showVal val="1"/>
            </c:dLbl>
            <c:dLbl>
              <c:idx val="6"/>
              <c:layout>
                <c:manualLayout>
                  <c:x val="0.30147490922061809"/>
                  <c:y val="8.2095284431997984E-2"/>
                </c:manualLayout>
              </c:layout>
              <c:tx>
                <c:rich>
                  <a:bodyPr/>
                  <a:lstStyle/>
                  <a:p>
                    <a:r>
                      <a:rPr lang="en-US" dirty="0" smtClean="0">
                        <a:latin typeface="Arial Narrow" pitchFamily="34" charset="0"/>
                      </a:rPr>
                      <a:t>31,8</a:t>
                    </a:r>
                    <a:endParaRPr lang="en-US" dirty="0"/>
                  </a:p>
                </c:rich>
              </c:tx>
              <c:showVal val="1"/>
            </c:dLbl>
            <c:dLbl>
              <c:idx val="7"/>
              <c:layout>
                <c:manualLayout>
                  <c:x val="0.23755596356740244"/>
                  <c:y val="7.6098345394572955E-2"/>
                </c:manualLayout>
              </c:layout>
              <c:tx>
                <c:rich>
                  <a:bodyPr/>
                  <a:lstStyle/>
                  <a:p>
                    <a:r>
                      <a:rPr lang="en-US" dirty="0" smtClean="0">
                        <a:latin typeface="Arial Narrow" pitchFamily="34" charset="0"/>
                      </a:rPr>
                      <a:t>32,2 </a:t>
                    </a:r>
                    <a:endParaRPr lang="en-US" dirty="0"/>
                  </a:p>
                </c:rich>
              </c:tx>
              <c:showVal val="1"/>
            </c:dLbl>
            <c:dLbl>
              <c:idx val="8"/>
              <c:layout>
                <c:manualLayout>
                  <c:x val="0.37460165244797361"/>
                  <c:y val="9.6140658700757428E-2"/>
                </c:manualLayout>
              </c:layout>
              <c:tx>
                <c:rich>
                  <a:bodyPr/>
                  <a:lstStyle/>
                  <a:p>
                    <a:r>
                      <a:rPr lang="en-US" dirty="0" smtClean="0">
                        <a:latin typeface="Arial Narrow" pitchFamily="34" charset="0"/>
                      </a:rPr>
                      <a:t>39,7 </a:t>
                    </a:r>
                    <a:endParaRPr lang="en-US" dirty="0"/>
                  </a:p>
                </c:rich>
              </c:tx>
              <c:showVal val="1"/>
            </c:dLbl>
            <c:dLbl>
              <c:idx val="9"/>
              <c:layout>
                <c:manualLayout>
                  <c:x val="0.37103041182558688"/>
                  <c:y val="8.9617437143000064E-2"/>
                </c:manualLayout>
              </c:layout>
              <c:tx>
                <c:rich>
                  <a:bodyPr/>
                  <a:lstStyle/>
                  <a:p>
                    <a:r>
                      <a:rPr lang="en-US" dirty="0" smtClean="0">
                        <a:solidFill>
                          <a:schemeClr val="tx2">
                            <a:lumMod val="75000"/>
                          </a:schemeClr>
                        </a:solidFill>
                        <a:latin typeface="Arial Narrow" pitchFamily="34" charset="0"/>
                      </a:rPr>
                      <a:t>39,1</a:t>
                    </a:r>
                    <a:endParaRPr lang="en-US" dirty="0">
                      <a:solidFill>
                        <a:schemeClr val="tx2">
                          <a:lumMod val="75000"/>
                        </a:schemeClr>
                      </a:solidFill>
                    </a:endParaRPr>
                  </a:p>
                </c:rich>
              </c:tx>
              <c:showVal val="1"/>
            </c:dLbl>
            <c:dLbl>
              <c:idx val="10"/>
              <c:layout>
                <c:manualLayout>
                  <c:x val="0.34392011998667366"/>
                  <c:y val="-9.0445790923515609E-3"/>
                </c:manualLayout>
              </c:layout>
              <c:tx>
                <c:rich>
                  <a:bodyPr/>
                  <a:lstStyle/>
                  <a:p>
                    <a:r>
                      <a:rPr lang="ru-RU" dirty="0" smtClean="0"/>
                      <a:t>3</a:t>
                    </a:r>
                    <a:r>
                      <a:rPr lang="en-US" dirty="0" smtClean="0"/>
                      <a:t>7,9</a:t>
                    </a:r>
                    <a:endParaRPr lang="en-US" dirty="0"/>
                  </a:p>
                </c:rich>
              </c:tx>
              <c:showVal val="1"/>
            </c:dLbl>
            <c:txPr>
              <a:bodyPr/>
              <a:lstStyle/>
              <a:p>
                <a:pPr>
                  <a:defRPr sz="1100" b="1">
                    <a:solidFill>
                      <a:schemeClr val="tx2">
                        <a:lumMod val="75000"/>
                      </a:schemeClr>
                    </a:solidFill>
                    <a:latin typeface="Arial Narrow" pitchFamily="34" charset="0"/>
                    <a:cs typeface="Times New Roman" pitchFamily="18" charset="0"/>
                  </a:defRPr>
                </a:pPr>
                <a:endParaRPr lang="ru-RU"/>
              </a:p>
            </c:txPr>
            <c:showVal val="1"/>
          </c:dLbls>
          <c:cat>
            <c:numRef>
              <c:f>Лист1!$A$2:$A$12</c:f>
              <c:numCache>
                <c:formatCode>General</c:formatCode>
                <c:ptCount val="11"/>
                <c:pt idx="0">
                  <c:v>2007</c:v>
                </c:pt>
                <c:pt idx="1">
                  <c:v>2008</c:v>
                </c:pt>
                <c:pt idx="2">
                  <c:v>2009</c:v>
                </c:pt>
                <c:pt idx="3">
                  <c:v>2010</c:v>
                </c:pt>
                <c:pt idx="4">
                  <c:v>2011</c:v>
                </c:pt>
                <c:pt idx="5">
                  <c:v>2012</c:v>
                </c:pt>
                <c:pt idx="6">
                  <c:v>2013</c:v>
                </c:pt>
                <c:pt idx="7">
                  <c:v>2014</c:v>
                </c:pt>
                <c:pt idx="8">
                  <c:v>2015</c:v>
                </c:pt>
                <c:pt idx="9">
                  <c:v>2016</c:v>
                </c:pt>
                <c:pt idx="10">
                  <c:v>2017</c:v>
                </c:pt>
              </c:numCache>
            </c:numRef>
          </c:cat>
          <c:val>
            <c:numRef>
              <c:f>Лист1!$B$2:$B$12</c:f>
              <c:numCache>
                <c:formatCode>0.00</c:formatCode>
                <c:ptCount val="11"/>
                <c:pt idx="0">
                  <c:v>24.9</c:v>
                </c:pt>
                <c:pt idx="1">
                  <c:v>26.2</c:v>
                </c:pt>
                <c:pt idx="2">
                  <c:v>27.5</c:v>
                </c:pt>
                <c:pt idx="3">
                  <c:v>29</c:v>
                </c:pt>
                <c:pt idx="4">
                  <c:v>30.5</c:v>
                </c:pt>
                <c:pt idx="5">
                  <c:v>31.8</c:v>
                </c:pt>
                <c:pt idx="6">
                  <c:v>32.200000000000003</c:v>
                </c:pt>
                <c:pt idx="7">
                  <c:v>39.700000000000003</c:v>
                </c:pt>
                <c:pt idx="8">
                  <c:v>39.1</c:v>
                </c:pt>
                <c:pt idx="9">
                  <c:v>38.5</c:v>
                </c:pt>
                <c:pt idx="10">
                  <c:v>37.9</c:v>
                </c:pt>
              </c:numCache>
            </c:numRef>
          </c:val>
        </c:ser>
        <c:dLbls>
          <c:showVal val="1"/>
        </c:dLbls>
        <c:overlap val="100"/>
        <c:axId val="73206400"/>
        <c:axId val="73208192"/>
      </c:barChart>
      <c:catAx>
        <c:axId val="73206400"/>
        <c:scaling>
          <c:orientation val="minMax"/>
        </c:scaling>
        <c:axPos val="l"/>
        <c:numFmt formatCode="General" sourceLinked="1"/>
        <c:majorTickMark val="none"/>
        <c:tickLblPos val="nextTo"/>
        <c:txPr>
          <a:bodyPr/>
          <a:lstStyle/>
          <a:p>
            <a:pPr>
              <a:defRPr sz="1000" b="1">
                <a:solidFill>
                  <a:schemeClr val="tx2">
                    <a:lumMod val="75000"/>
                  </a:schemeClr>
                </a:solidFill>
                <a:latin typeface="Arial Narrow" pitchFamily="34" charset="0"/>
                <a:cs typeface="Times New Roman" pitchFamily="18" charset="0"/>
              </a:defRPr>
            </a:pPr>
            <a:endParaRPr lang="ru-RU"/>
          </a:p>
        </c:txPr>
        <c:crossAx val="73208192"/>
        <c:crosses val="autoZero"/>
        <c:auto val="1"/>
        <c:lblAlgn val="ctr"/>
        <c:lblOffset val="100"/>
      </c:catAx>
      <c:valAx>
        <c:axId val="73208192"/>
        <c:scaling>
          <c:orientation val="minMax"/>
        </c:scaling>
        <c:delete val="1"/>
        <c:axPos val="b"/>
        <c:numFmt formatCode="0.00" sourceLinked="1"/>
        <c:tickLblPos val="none"/>
        <c:crossAx val="73206400"/>
        <c:crosses val="autoZero"/>
        <c:crossBetween val="between"/>
      </c:valAx>
    </c:plotArea>
    <c:plotVisOnly val="1"/>
    <c:dispBlanksAs val="gap"/>
  </c:chart>
  <c:txPr>
    <a:bodyPr/>
    <a:lstStyle/>
    <a:p>
      <a:pPr>
        <a:defRPr sz="1800"/>
      </a:pPr>
      <a:endParaRPr lang="ru-RU"/>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ru-RU"/>
  <c:style val="28"/>
  <c:chart>
    <c:autoTitleDeleted val="1"/>
    <c:plotArea>
      <c:layout>
        <c:manualLayout>
          <c:layoutTarget val="inner"/>
          <c:xMode val="edge"/>
          <c:yMode val="edge"/>
          <c:x val="0.12033851223658359"/>
          <c:y val="5.4148588753296423E-2"/>
          <c:w val="0.84951209124912042"/>
          <c:h val="0.94121023589971486"/>
        </c:manualLayout>
      </c:layout>
      <c:barChart>
        <c:barDir val="bar"/>
        <c:grouping val="stacked"/>
        <c:ser>
          <c:idx val="1"/>
          <c:order val="0"/>
          <c:tx>
            <c:strRef>
              <c:f>Лист1!$C$1</c:f>
              <c:strCache>
                <c:ptCount val="1"/>
                <c:pt idx="0">
                  <c:v>Столбец2</c:v>
                </c:pt>
              </c:strCache>
            </c:strRef>
          </c:tx>
          <c:cat>
            <c:numRef>
              <c:f>Лист1!$A$2:$A$11</c:f>
              <c:numCache>
                <c:formatCode>General</c:formatCode>
                <c:ptCount val="10"/>
                <c:pt idx="0">
                  <c:v>2005</c:v>
                </c:pt>
                <c:pt idx="1">
                  <c:v>2006</c:v>
                </c:pt>
                <c:pt idx="2">
                  <c:v>2007</c:v>
                </c:pt>
                <c:pt idx="3">
                  <c:v>2008</c:v>
                </c:pt>
                <c:pt idx="4">
                  <c:v>2009</c:v>
                </c:pt>
                <c:pt idx="5">
                  <c:v>2010</c:v>
                </c:pt>
                <c:pt idx="6">
                  <c:v>2011</c:v>
                </c:pt>
                <c:pt idx="7">
                  <c:v>2012</c:v>
                </c:pt>
                <c:pt idx="8">
                  <c:v>2013</c:v>
                </c:pt>
                <c:pt idx="9">
                  <c:v>2014</c:v>
                </c:pt>
              </c:numCache>
            </c:numRef>
          </c:cat>
          <c:val>
            <c:numRef>
              <c:f>Лист1!$C$2:$C$11</c:f>
              <c:numCache>
                <c:formatCode>General</c:formatCode>
                <c:ptCount val="10"/>
              </c:numCache>
            </c:numRef>
          </c:val>
        </c:ser>
        <c:ser>
          <c:idx val="2"/>
          <c:order val="1"/>
          <c:tx>
            <c:strRef>
              <c:f>Лист1!$D$1</c:f>
              <c:strCache>
                <c:ptCount val="1"/>
                <c:pt idx="0">
                  <c:v>Столбец1</c:v>
                </c:pt>
              </c:strCache>
            </c:strRef>
          </c:tx>
          <c:cat>
            <c:numRef>
              <c:f>Лист1!$A$2:$A$11</c:f>
              <c:numCache>
                <c:formatCode>General</c:formatCode>
                <c:ptCount val="10"/>
                <c:pt idx="0">
                  <c:v>2005</c:v>
                </c:pt>
                <c:pt idx="1">
                  <c:v>2006</c:v>
                </c:pt>
                <c:pt idx="2">
                  <c:v>2007</c:v>
                </c:pt>
                <c:pt idx="3">
                  <c:v>2008</c:v>
                </c:pt>
                <c:pt idx="4">
                  <c:v>2009</c:v>
                </c:pt>
                <c:pt idx="5">
                  <c:v>2010</c:v>
                </c:pt>
                <c:pt idx="6">
                  <c:v>2011</c:v>
                </c:pt>
                <c:pt idx="7">
                  <c:v>2012</c:v>
                </c:pt>
                <c:pt idx="8">
                  <c:v>2013</c:v>
                </c:pt>
                <c:pt idx="9">
                  <c:v>2014</c:v>
                </c:pt>
              </c:numCache>
            </c:numRef>
          </c:cat>
          <c:val>
            <c:numRef>
              <c:f>Лист1!$D$2:$D$11</c:f>
              <c:numCache>
                <c:formatCode>General</c:formatCode>
                <c:ptCount val="10"/>
              </c:numCache>
            </c:numRef>
          </c:val>
        </c:ser>
        <c:dLbls>
          <c:showVal val="1"/>
        </c:dLbls>
        <c:overlap val="100"/>
        <c:axId val="69744128"/>
        <c:axId val="69745664"/>
      </c:barChart>
      <c:catAx>
        <c:axId val="69744128"/>
        <c:scaling>
          <c:orientation val="minMax"/>
        </c:scaling>
        <c:delete val="1"/>
        <c:axPos val="l"/>
        <c:numFmt formatCode="General" sourceLinked="1"/>
        <c:majorTickMark val="none"/>
        <c:tickLblPos val="none"/>
        <c:crossAx val="69745664"/>
        <c:crosses val="autoZero"/>
        <c:auto val="1"/>
        <c:lblAlgn val="ctr"/>
        <c:lblOffset val="100"/>
      </c:catAx>
      <c:valAx>
        <c:axId val="69745664"/>
        <c:scaling>
          <c:orientation val="minMax"/>
        </c:scaling>
        <c:delete val="1"/>
        <c:axPos val="b"/>
        <c:numFmt formatCode="General" sourceLinked="1"/>
        <c:tickLblPos val="none"/>
        <c:crossAx val="69744128"/>
        <c:crosses val="autoZero"/>
        <c:crossBetween val="between"/>
      </c:valAx>
    </c:plotArea>
    <c:plotVisOnly val="1"/>
    <c:dispBlanksAs val="gap"/>
  </c:chart>
  <c:txPr>
    <a:bodyPr/>
    <a:lstStyle/>
    <a:p>
      <a:pPr>
        <a:defRPr sz="1800"/>
      </a:pPr>
      <a:endParaRPr lang="ru-RU"/>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ru-RU"/>
  <c:style val="27"/>
  <c:chart>
    <c:autoTitleDeleted val="1"/>
    <c:plotArea>
      <c:layout>
        <c:manualLayout>
          <c:layoutTarget val="inner"/>
          <c:xMode val="edge"/>
          <c:yMode val="edge"/>
          <c:x val="1.579426498216616E-2"/>
          <c:y val="3.4643968130525296E-2"/>
          <c:w val="0.9420876950653907"/>
          <c:h val="0.94467308643266235"/>
        </c:manualLayout>
      </c:layout>
      <c:barChart>
        <c:barDir val="bar"/>
        <c:grouping val="clustered"/>
        <c:ser>
          <c:idx val="1"/>
          <c:order val="0"/>
          <c:tx>
            <c:strRef>
              <c:f>Лист1!$B$1</c:f>
              <c:strCache>
                <c:ptCount val="1"/>
                <c:pt idx="0">
                  <c:v>Ряд 2</c:v>
                </c:pt>
              </c:strCache>
            </c:strRef>
          </c:tx>
          <c:dLbls>
            <c:dLbl>
              <c:idx val="0"/>
              <c:delete val="1"/>
            </c:dLbl>
            <c:dLbl>
              <c:idx val="1"/>
              <c:layout>
                <c:manualLayout>
                  <c:x val="1.1757952820057082E-2"/>
                  <c:y val="4.4092323075214093E-3"/>
                </c:manualLayout>
              </c:layout>
              <c:tx>
                <c:rich>
                  <a:bodyPr/>
                  <a:lstStyle/>
                  <a:p>
                    <a:r>
                      <a:rPr lang="ru-RU" sz="1200" b="1" dirty="0" smtClean="0">
                        <a:solidFill>
                          <a:srgbClr val="002060"/>
                        </a:solidFill>
                        <a:latin typeface="Arial Narrow" pitchFamily="34" charset="0"/>
                        <a:cs typeface="Times New Roman" pitchFamily="18" charset="0"/>
                      </a:rPr>
                      <a:t> </a:t>
                    </a:r>
                    <a:r>
                      <a:rPr lang="ru-RU" sz="1200" dirty="0" smtClean="0">
                        <a:latin typeface="Arial Narrow" pitchFamily="34" charset="0"/>
                        <a:cs typeface="Times New Roman" pitchFamily="18" charset="0"/>
                      </a:rPr>
                      <a:t>39 781</a:t>
                    </a:r>
                    <a:endParaRPr lang="en-US" sz="1200" dirty="0">
                      <a:latin typeface="Arial Narrow" pitchFamily="34" charset="0"/>
                      <a:cs typeface="Times New Roman" pitchFamily="18" charset="0"/>
                    </a:endParaRPr>
                  </a:p>
                </c:rich>
              </c:tx>
              <c:showVal val="1"/>
            </c:dLbl>
            <c:dLbl>
              <c:idx val="2"/>
              <c:layout/>
              <c:tx>
                <c:rich>
                  <a:bodyPr/>
                  <a:lstStyle/>
                  <a:p>
                    <a:r>
                      <a:rPr lang="ru-RU" sz="1200" b="1" dirty="0" smtClean="0">
                        <a:solidFill>
                          <a:srgbClr val="002060"/>
                        </a:solidFill>
                        <a:latin typeface="Arial Narrow" pitchFamily="34" charset="0"/>
                        <a:cs typeface="Times New Roman" pitchFamily="18" charset="0"/>
                      </a:rPr>
                      <a:t>4</a:t>
                    </a:r>
                    <a:r>
                      <a:rPr lang="ru-RU" sz="1200" dirty="0" smtClean="0">
                        <a:latin typeface="Arial Narrow" pitchFamily="34" charset="0"/>
                        <a:cs typeface="Times New Roman" pitchFamily="18" charset="0"/>
                      </a:rPr>
                      <a:t>2 811</a:t>
                    </a:r>
                    <a:endParaRPr lang="en-US" sz="1200" dirty="0">
                      <a:latin typeface="Arial Narrow" pitchFamily="34" charset="0"/>
                      <a:cs typeface="Times New Roman" pitchFamily="18" charset="0"/>
                    </a:endParaRPr>
                  </a:p>
                </c:rich>
              </c:tx>
              <c:showVal val="1"/>
            </c:dLbl>
            <c:dLbl>
              <c:idx val="3"/>
              <c:layout/>
              <c:tx>
                <c:rich>
                  <a:bodyPr/>
                  <a:lstStyle/>
                  <a:p>
                    <a:r>
                      <a:rPr lang="ru-RU" sz="1200" b="1" dirty="0" smtClean="0">
                        <a:solidFill>
                          <a:srgbClr val="002060"/>
                        </a:solidFill>
                        <a:latin typeface="Arial Narrow" pitchFamily="34" charset="0"/>
                        <a:cs typeface="Times New Roman" pitchFamily="18" charset="0"/>
                      </a:rPr>
                      <a:t>4</a:t>
                    </a:r>
                    <a:r>
                      <a:rPr lang="ru-RU" sz="1200" dirty="0" smtClean="0">
                        <a:latin typeface="Arial Narrow" pitchFamily="34" charset="0"/>
                        <a:cs typeface="Times New Roman" pitchFamily="18" charset="0"/>
                      </a:rPr>
                      <a:t>7 453</a:t>
                    </a:r>
                    <a:endParaRPr lang="en-US" sz="1200" dirty="0">
                      <a:latin typeface="Arial Narrow" pitchFamily="34" charset="0"/>
                      <a:cs typeface="Times New Roman" pitchFamily="18" charset="0"/>
                    </a:endParaRPr>
                  </a:p>
                </c:rich>
              </c:tx>
              <c:showVal val="1"/>
            </c:dLbl>
            <c:dLbl>
              <c:idx val="4"/>
              <c:layout/>
              <c:tx>
                <c:rich>
                  <a:bodyPr/>
                  <a:lstStyle/>
                  <a:p>
                    <a:r>
                      <a:rPr lang="ru-RU" sz="1200" b="1" dirty="0" smtClean="0">
                        <a:solidFill>
                          <a:srgbClr val="002060"/>
                        </a:solidFill>
                        <a:latin typeface="Arial Narrow" pitchFamily="34" charset="0"/>
                        <a:cs typeface="Times New Roman" pitchFamily="18" charset="0"/>
                      </a:rPr>
                      <a:t>4</a:t>
                    </a:r>
                    <a:r>
                      <a:rPr lang="ru-RU" sz="1200" dirty="0" smtClean="0">
                        <a:latin typeface="Arial Narrow" pitchFamily="34" charset="0"/>
                        <a:cs typeface="Times New Roman" pitchFamily="18" charset="0"/>
                      </a:rPr>
                      <a:t>9 939</a:t>
                    </a:r>
                    <a:endParaRPr lang="en-US" sz="1200" dirty="0">
                      <a:latin typeface="Arial Narrow" pitchFamily="34" charset="0"/>
                      <a:cs typeface="Times New Roman" pitchFamily="18" charset="0"/>
                    </a:endParaRPr>
                  </a:p>
                </c:rich>
              </c:tx>
              <c:showVal val="1"/>
            </c:dLbl>
            <c:dLbl>
              <c:idx val="5"/>
              <c:layout/>
              <c:tx>
                <c:rich>
                  <a:bodyPr/>
                  <a:lstStyle/>
                  <a:p>
                    <a:r>
                      <a:rPr lang="ru-RU" sz="1200" b="1" dirty="0" smtClean="0">
                        <a:solidFill>
                          <a:srgbClr val="002060"/>
                        </a:solidFill>
                        <a:latin typeface="Arial Narrow" pitchFamily="34" charset="0"/>
                        <a:cs typeface="Times New Roman" pitchFamily="18" charset="0"/>
                      </a:rPr>
                      <a:t>5</a:t>
                    </a:r>
                    <a:r>
                      <a:rPr lang="ru-RU" sz="1200" dirty="0" smtClean="0">
                        <a:latin typeface="Arial Narrow" pitchFamily="34" charset="0"/>
                        <a:cs typeface="Times New Roman" pitchFamily="18" charset="0"/>
                      </a:rPr>
                      <a:t>6 116</a:t>
                    </a:r>
                    <a:endParaRPr lang="en-US" sz="1200" dirty="0">
                      <a:latin typeface="Arial Narrow" pitchFamily="34" charset="0"/>
                      <a:cs typeface="Times New Roman" pitchFamily="18" charset="0"/>
                    </a:endParaRPr>
                  </a:p>
                </c:rich>
              </c:tx>
              <c:showVal val="1"/>
            </c:dLbl>
            <c:dLbl>
              <c:idx val="6"/>
              <c:layout/>
              <c:tx>
                <c:rich>
                  <a:bodyPr/>
                  <a:lstStyle/>
                  <a:p>
                    <a:r>
                      <a:rPr lang="ru-RU" sz="1200" b="1" dirty="0" smtClean="0">
                        <a:solidFill>
                          <a:srgbClr val="002060"/>
                        </a:solidFill>
                        <a:latin typeface="Arial Narrow" pitchFamily="34" charset="0"/>
                        <a:cs typeface="Times New Roman" pitchFamily="18" charset="0"/>
                      </a:rPr>
                      <a:t>6</a:t>
                    </a:r>
                    <a:r>
                      <a:rPr lang="ru-RU" sz="1200" dirty="0" smtClean="0">
                        <a:latin typeface="Arial Narrow" pitchFamily="34" charset="0"/>
                        <a:cs typeface="Times New Roman" pitchFamily="18" charset="0"/>
                      </a:rPr>
                      <a:t>1 047</a:t>
                    </a:r>
                    <a:endParaRPr lang="en-US" sz="1200" dirty="0">
                      <a:latin typeface="Arial Narrow" pitchFamily="34" charset="0"/>
                      <a:cs typeface="Times New Roman" pitchFamily="18" charset="0"/>
                    </a:endParaRPr>
                  </a:p>
                </c:rich>
              </c:tx>
              <c:showVal val="1"/>
            </c:dLbl>
            <c:dLbl>
              <c:idx val="7"/>
              <c:layout/>
              <c:tx>
                <c:rich>
                  <a:bodyPr/>
                  <a:lstStyle/>
                  <a:p>
                    <a:r>
                      <a:rPr lang="ru-RU" sz="1200" b="1" dirty="0" smtClean="0">
                        <a:solidFill>
                          <a:srgbClr val="002060"/>
                        </a:solidFill>
                        <a:latin typeface="Arial Narrow" pitchFamily="34" charset="0"/>
                        <a:cs typeface="Times New Roman" pitchFamily="18" charset="0"/>
                      </a:rPr>
                      <a:t>6</a:t>
                    </a:r>
                    <a:r>
                      <a:rPr lang="ru-RU" sz="1200" dirty="0" smtClean="0">
                        <a:latin typeface="Arial Narrow" pitchFamily="34" charset="0"/>
                        <a:cs typeface="Times New Roman" pitchFamily="18" charset="0"/>
                      </a:rPr>
                      <a:t>5 891</a:t>
                    </a:r>
                    <a:endParaRPr lang="en-US" sz="1200" dirty="0">
                      <a:latin typeface="Arial Narrow" pitchFamily="34" charset="0"/>
                      <a:cs typeface="Times New Roman" pitchFamily="18" charset="0"/>
                    </a:endParaRPr>
                  </a:p>
                </c:rich>
              </c:tx>
              <c:showVal val="1"/>
            </c:dLbl>
            <c:dLbl>
              <c:idx val="8"/>
              <c:layout/>
              <c:tx>
                <c:rich>
                  <a:bodyPr/>
                  <a:lstStyle/>
                  <a:p>
                    <a:r>
                      <a:rPr lang="ru-RU" sz="1200" b="1" dirty="0" smtClean="0">
                        <a:solidFill>
                          <a:srgbClr val="002060"/>
                        </a:solidFill>
                        <a:latin typeface="Arial Narrow" pitchFamily="34" charset="0"/>
                        <a:cs typeface="Times New Roman" pitchFamily="18" charset="0"/>
                      </a:rPr>
                      <a:t>6</a:t>
                    </a:r>
                    <a:r>
                      <a:rPr lang="ru-RU" sz="1200" dirty="0" smtClean="0">
                        <a:latin typeface="Arial Narrow" pitchFamily="34" charset="0"/>
                        <a:cs typeface="Times New Roman" pitchFamily="18" charset="0"/>
                      </a:rPr>
                      <a:t>4</a:t>
                    </a:r>
                    <a:r>
                      <a:rPr lang="ru-RU" sz="1200" baseline="0" dirty="0" smtClean="0">
                        <a:latin typeface="Arial Narrow" pitchFamily="34" charset="0"/>
                        <a:cs typeface="Times New Roman" pitchFamily="18" charset="0"/>
                      </a:rPr>
                      <a:t> 660</a:t>
                    </a:r>
                    <a:endParaRPr lang="en-US" sz="1200" dirty="0">
                      <a:latin typeface="Arial Narrow" pitchFamily="34" charset="0"/>
                      <a:cs typeface="Times New Roman" pitchFamily="18" charset="0"/>
                    </a:endParaRPr>
                  </a:p>
                </c:rich>
              </c:tx>
              <c:showVal val="1"/>
            </c:dLbl>
            <c:dLbl>
              <c:idx val="9"/>
              <c:layout/>
              <c:tx>
                <c:rich>
                  <a:bodyPr/>
                  <a:lstStyle/>
                  <a:p>
                    <a:r>
                      <a:rPr lang="ru-RU" sz="1200" b="1" dirty="0" smtClean="0">
                        <a:solidFill>
                          <a:srgbClr val="002060"/>
                        </a:solidFill>
                        <a:latin typeface="Arial Narrow" pitchFamily="34" charset="0"/>
                        <a:cs typeface="Times New Roman" pitchFamily="18" charset="0"/>
                      </a:rPr>
                      <a:t>7</a:t>
                    </a:r>
                    <a:r>
                      <a:rPr lang="ru-RU" sz="1200" dirty="0" smtClean="0">
                        <a:latin typeface="Arial Narrow" pitchFamily="34" charset="0"/>
                        <a:cs typeface="Times New Roman" pitchFamily="18" charset="0"/>
                      </a:rPr>
                      <a:t>7</a:t>
                    </a:r>
                    <a:r>
                      <a:rPr lang="ru-RU" sz="1200" baseline="0" dirty="0" smtClean="0">
                        <a:latin typeface="Arial Narrow" pitchFamily="34" charset="0"/>
                        <a:cs typeface="Times New Roman" pitchFamily="18" charset="0"/>
                      </a:rPr>
                      <a:t> 364</a:t>
                    </a:r>
                    <a:endParaRPr lang="en-US" sz="1200" dirty="0">
                      <a:latin typeface="Arial Narrow" pitchFamily="34" charset="0"/>
                      <a:cs typeface="Times New Roman" pitchFamily="18" charset="0"/>
                    </a:endParaRPr>
                  </a:p>
                </c:rich>
              </c:tx>
              <c:showVal val="1"/>
            </c:dLbl>
            <c:dLbl>
              <c:idx val="10"/>
              <c:layout/>
              <c:tx>
                <c:rich>
                  <a:bodyPr/>
                  <a:lstStyle/>
                  <a:p>
                    <a:r>
                      <a:rPr lang="ru-RU" sz="1200" b="1" dirty="0" smtClean="0">
                        <a:solidFill>
                          <a:srgbClr val="002060"/>
                        </a:solidFill>
                        <a:latin typeface="Arial Narrow" pitchFamily="34" charset="0"/>
                        <a:cs typeface="Times New Roman" pitchFamily="18" charset="0"/>
                      </a:rPr>
                      <a:t>8</a:t>
                    </a:r>
                    <a:r>
                      <a:rPr lang="ru-RU" sz="1200" b="1" dirty="0" smtClean="0">
                        <a:latin typeface="Arial Narrow" pitchFamily="34" charset="0"/>
                        <a:cs typeface="Times New Roman" pitchFamily="18" charset="0"/>
                      </a:rPr>
                      <a:t>5 012</a:t>
                    </a:r>
                    <a:endParaRPr lang="en-US" sz="1200" dirty="0" smtClean="0">
                      <a:latin typeface="Arial Narrow" pitchFamily="34" charset="0"/>
                      <a:cs typeface="Times New Roman" pitchFamily="18" charset="0"/>
                    </a:endParaRPr>
                  </a:p>
                </c:rich>
              </c:tx>
              <c:showVal val="1"/>
            </c:dLbl>
            <c:txPr>
              <a:bodyPr/>
              <a:lstStyle/>
              <a:p>
                <a:pPr>
                  <a:defRPr sz="1200" b="1">
                    <a:solidFill>
                      <a:srgbClr val="002060"/>
                    </a:solidFill>
                    <a:latin typeface="Arial Narrow" pitchFamily="34" charset="0"/>
                  </a:defRPr>
                </a:pPr>
                <a:endParaRPr lang="ru-RU"/>
              </a:p>
            </c:txPr>
            <c:showVal val="1"/>
          </c:dLbls>
          <c:cat>
            <c:numRef>
              <c:f>Лист1!$A$2:$A$12</c:f>
              <c:numCache>
                <c:formatCode>General</c:formatCode>
                <c:ptCount val="11"/>
                <c:pt idx="0">
                  <c:v>2017</c:v>
                </c:pt>
                <c:pt idx="1">
                  <c:v>2016</c:v>
                </c:pt>
                <c:pt idx="2">
                  <c:v>2015</c:v>
                </c:pt>
                <c:pt idx="3">
                  <c:v>2014</c:v>
                </c:pt>
                <c:pt idx="4">
                  <c:v>2013</c:v>
                </c:pt>
                <c:pt idx="5">
                  <c:v>2012</c:v>
                </c:pt>
                <c:pt idx="6">
                  <c:v>2011</c:v>
                </c:pt>
                <c:pt idx="7">
                  <c:v>2010</c:v>
                </c:pt>
                <c:pt idx="8">
                  <c:v>2009</c:v>
                </c:pt>
                <c:pt idx="9">
                  <c:v>2008</c:v>
                </c:pt>
                <c:pt idx="10">
                  <c:v>2007</c:v>
                </c:pt>
              </c:numCache>
            </c:numRef>
          </c:cat>
          <c:val>
            <c:numRef>
              <c:f>Лист1!$B$2:$B$12</c:f>
              <c:numCache>
                <c:formatCode>General</c:formatCode>
                <c:ptCount val="11"/>
                <c:pt idx="0">
                  <c:v>37553</c:v>
                </c:pt>
                <c:pt idx="1">
                  <c:v>39781</c:v>
                </c:pt>
                <c:pt idx="2">
                  <c:v>42811</c:v>
                </c:pt>
                <c:pt idx="3">
                  <c:v>47453</c:v>
                </c:pt>
                <c:pt idx="4">
                  <c:v>49939</c:v>
                </c:pt>
                <c:pt idx="5">
                  <c:v>56116</c:v>
                </c:pt>
                <c:pt idx="6">
                  <c:v>61047</c:v>
                </c:pt>
                <c:pt idx="7">
                  <c:v>65891</c:v>
                </c:pt>
                <c:pt idx="8">
                  <c:v>64660</c:v>
                </c:pt>
                <c:pt idx="9">
                  <c:v>77364</c:v>
                </c:pt>
                <c:pt idx="10">
                  <c:v>85012</c:v>
                </c:pt>
              </c:numCache>
            </c:numRef>
          </c:val>
        </c:ser>
        <c:dLbls>
          <c:showVal val="1"/>
        </c:dLbls>
        <c:axId val="74275072"/>
        <c:axId val="74276864"/>
      </c:barChart>
      <c:catAx>
        <c:axId val="74275072"/>
        <c:scaling>
          <c:orientation val="minMax"/>
        </c:scaling>
        <c:axPos val="l"/>
        <c:numFmt formatCode="General" sourceLinked="1"/>
        <c:majorTickMark val="none"/>
        <c:tickLblPos val="nextTo"/>
        <c:txPr>
          <a:bodyPr/>
          <a:lstStyle/>
          <a:p>
            <a:pPr>
              <a:defRPr sz="1100" b="1">
                <a:solidFill>
                  <a:srgbClr val="002060"/>
                </a:solidFill>
                <a:latin typeface="Arial Narrow" pitchFamily="34" charset="0"/>
              </a:defRPr>
            </a:pPr>
            <a:endParaRPr lang="ru-RU"/>
          </a:p>
        </c:txPr>
        <c:crossAx val="74276864"/>
        <c:crosses val="autoZero"/>
        <c:lblAlgn val="ctr"/>
        <c:lblOffset val="100"/>
      </c:catAx>
      <c:valAx>
        <c:axId val="74276864"/>
        <c:scaling>
          <c:orientation val="minMax"/>
        </c:scaling>
        <c:delete val="1"/>
        <c:axPos val="b"/>
        <c:numFmt formatCode="General" sourceLinked="1"/>
        <c:majorTickMark val="none"/>
        <c:tickLblPos val="none"/>
        <c:crossAx val="74275072"/>
        <c:crosses val="autoZero"/>
        <c:crossBetween val="between"/>
      </c:valAx>
    </c:plotArea>
    <c:plotVisOnly val="1"/>
    <c:dispBlanksAs val="zero"/>
  </c:chart>
  <c:txPr>
    <a:bodyPr/>
    <a:lstStyle/>
    <a:p>
      <a:pPr>
        <a:defRPr sz="1800"/>
      </a:pPr>
      <a:endParaRPr lang="ru-RU"/>
    </a:p>
  </c:txPr>
  <c:externalData r:id="rId1"/>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1"/>
  <c:lang val="ru-RU"/>
  <c:style val="27"/>
  <c:chart>
    <c:autoTitleDeleted val="1"/>
    <c:plotArea>
      <c:layout>
        <c:manualLayout>
          <c:layoutTarget val="inner"/>
          <c:xMode val="edge"/>
          <c:yMode val="edge"/>
          <c:x val="1.579426498216616E-2"/>
          <c:y val="3.4643968130525296E-2"/>
          <c:w val="0.9420876950653907"/>
          <c:h val="0.94467308643266235"/>
        </c:manualLayout>
      </c:layout>
      <c:barChart>
        <c:barDir val="bar"/>
        <c:grouping val="clustered"/>
        <c:ser>
          <c:idx val="1"/>
          <c:order val="0"/>
          <c:tx>
            <c:strRef>
              <c:f>Лист1!$B$1:$B$12</c:f>
              <c:strCache>
                <c:ptCount val="1"/>
                <c:pt idx="0">
                  <c:v>Ряд 2 5960 6881 7137 8287 9216 10068 10923 10986 10809 12903 13722</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dLbls>
            <c:dLbl>
              <c:idx val="0"/>
              <c:delete val="1"/>
            </c:dLbl>
            <c:dLbl>
              <c:idx val="1"/>
              <c:layout>
                <c:manualLayout>
                  <c:x val="0"/>
                  <c:y val="4.4092323075214804E-3"/>
                </c:manualLayout>
              </c:layout>
              <c:tx>
                <c:rich>
                  <a:bodyPr/>
                  <a:lstStyle/>
                  <a:p>
                    <a:r>
                      <a:rPr lang="en-US" sz="1200" b="1" dirty="0" smtClean="0">
                        <a:solidFill>
                          <a:srgbClr val="002060"/>
                        </a:solidFill>
                        <a:latin typeface="Arial Narrow" pitchFamily="34" charset="0"/>
                      </a:rPr>
                      <a:t>6</a:t>
                    </a:r>
                    <a:r>
                      <a:rPr lang="ru-RU" dirty="0" smtClean="0"/>
                      <a:t> </a:t>
                    </a:r>
                    <a:r>
                      <a:rPr lang="en-US" dirty="0" smtClean="0"/>
                      <a:t>881</a:t>
                    </a:r>
                    <a:endParaRPr lang="en-US" dirty="0"/>
                  </a:p>
                </c:rich>
              </c:tx>
              <c:showVal val="1"/>
            </c:dLbl>
            <c:dLbl>
              <c:idx val="2"/>
              <c:layout/>
              <c:tx>
                <c:rich>
                  <a:bodyPr/>
                  <a:lstStyle/>
                  <a:p>
                    <a:r>
                      <a:rPr lang="en-US" sz="1200" b="1" smtClean="0">
                        <a:solidFill>
                          <a:srgbClr val="002060"/>
                        </a:solidFill>
                        <a:latin typeface="Arial Narrow" pitchFamily="34" charset="0"/>
                      </a:rPr>
                      <a:t>7</a:t>
                    </a:r>
                    <a:r>
                      <a:rPr lang="ru-RU" smtClean="0"/>
                      <a:t> </a:t>
                    </a:r>
                    <a:r>
                      <a:rPr lang="en-US" smtClean="0"/>
                      <a:t>137</a:t>
                    </a:r>
                    <a:endParaRPr lang="en-US"/>
                  </a:p>
                </c:rich>
              </c:tx>
              <c:showVal val="1"/>
            </c:dLbl>
            <c:dLbl>
              <c:idx val="3"/>
              <c:layout/>
              <c:tx>
                <c:rich>
                  <a:bodyPr/>
                  <a:lstStyle/>
                  <a:p>
                    <a:r>
                      <a:rPr lang="en-US" sz="1200" b="1" smtClean="0">
                        <a:solidFill>
                          <a:srgbClr val="002060"/>
                        </a:solidFill>
                        <a:latin typeface="Arial Narrow" pitchFamily="34" charset="0"/>
                      </a:rPr>
                      <a:t>8</a:t>
                    </a:r>
                    <a:r>
                      <a:rPr lang="ru-RU" smtClean="0"/>
                      <a:t> </a:t>
                    </a:r>
                    <a:r>
                      <a:rPr lang="en-US" smtClean="0"/>
                      <a:t>287</a:t>
                    </a:r>
                    <a:endParaRPr lang="en-US"/>
                  </a:p>
                </c:rich>
              </c:tx>
              <c:showVal val="1"/>
            </c:dLbl>
            <c:dLbl>
              <c:idx val="4"/>
              <c:layout/>
              <c:tx>
                <c:rich>
                  <a:bodyPr/>
                  <a:lstStyle/>
                  <a:p>
                    <a:r>
                      <a:rPr lang="en-US" sz="1200" b="1" smtClean="0">
                        <a:solidFill>
                          <a:srgbClr val="002060"/>
                        </a:solidFill>
                        <a:latin typeface="Arial Narrow" pitchFamily="34" charset="0"/>
                      </a:rPr>
                      <a:t>9</a:t>
                    </a:r>
                    <a:r>
                      <a:rPr lang="ru-RU" smtClean="0"/>
                      <a:t> </a:t>
                    </a:r>
                    <a:r>
                      <a:rPr lang="en-US" smtClean="0"/>
                      <a:t>216</a:t>
                    </a:r>
                    <a:endParaRPr lang="en-US"/>
                  </a:p>
                </c:rich>
              </c:tx>
              <c:showVal val="1"/>
            </c:dLbl>
            <c:dLbl>
              <c:idx val="5"/>
              <c:layout/>
              <c:tx>
                <c:rich>
                  <a:bodyPr/>
                  <a:lstStyle/>
                  <a:p>
                    <a:r>
                      <a:rPr lang="en-US" sz="1200" b="1" smtClean="0">
                        <a:solidFill>
                          <a:srgbClr val="002060"/>
                        </a:solidFill>
                        <a:latin typeface="Arial Narrow" pitchFamily="34" charset="0"/>
                      </a:rPr>
                      <a:t>1</a:t>
                    </a:r>
                    <a:r>
                      <a:rPr lang="en-US" smtClean="0"/>
                      <a:t>0</a:t>
                    </a:r>
                    <a:r>
                      <a:rPr lang="ru-RU" smtClean="0"/>
                      <a:t> </a:t>
                    </a:r>
                    <a:r>
                      <a:rPr lang="en-US" smtClean="0"/>
                      <a:t>068</a:t>
                    </a:r>
                    <a:endParaRPr lang="en-US"/>
                  </a:p>
                </c:rich>
              </c:tx>
              <c:showVal val="1"/>
            </c:dLbl>
            <c:dLbl>
              <c:idx val="6"/>
              <c:layout/>
              <c:tx>
                <c:rich>
                  <a:bodyPr/>
                  <a:lstStyle/>
                  <a:p>
                    <a:r>
                      <a:rPr lang="en-US" sz="1200" b="1" smtClean="0">
                        <a:solidFill>
                          <a:srgbClr val="002060"/>
                        </a:solidFill>
                        <a:latin typeface="Arial Narrow" pitchFamily="34" charset="0"/>
                      </a:rPr>
                      <a:t>1</a:t>
                    </a:r>
                    <a:r>
                      <a:rPr lang="en-US" smtClean="0"/>
                      <a:t>0</a:t>
                    </a:r>
                    <a:r>
                      <a:rPr lang="ru-RU" smtClean="0"/>
                      <a:t> </a:t>
                    </a:r>
                    <a:r>
                      <a:rPr lang="en-US" smtClean="0"/>
                      <a:t>923</a:t>
                    </a:r>
                    <a:endParaRPr lang="en-US"/>
                  </a:p>
                </c:rich>
              </c:tx>
              <c:showVal val="1"/>
            </c:dLbl>
            <c:dLbl>
              <c:idx val="7"/>
              <c:layout/>
              <c:tx>
                <c:rich>
                  <a:bodyPr/>
                  <a:lstStyle/>
                  <a:p>
                    <a:r>
                      <a:rPr lang="en-US" sz="1200" b="1" dirty="0" smtClean="0">
                        <a:solidFill>
                          <a:srgbClr val="002060"/>
                        </a:solidFill>
                        <a:latin typeface="Arial Narrow" pitchFamily="34" charset="0"/>
                      </a:rPr>
                      <a:t>1</a:t>
                    </a:r>
                    <a:r>
                      <a:rPr lang="en-US" dirty="0" smtClean="0"/>
                      <a:t>0</a:t>
                    </a:r>
                    <a:r>
                      <a:rPr lang="ru-RU" dirty="0" smtClean="0"/>
                      <a:t> </a:t>
                    </a:r>
                    <a:r>
                      <a:rPr lang="en-US" dirty="0" smtClean="0"/>
                      <a:t>986</a:t>
                    </a:r>
                    <a:endParaRPr lang="en-US" dirty="0"/>
                  </a:p>
                </c:rich>
              </c:tx>
              <c:showVal val="1"/>
            </c:dLbl>
            <c:dLbl>
              <c:idx val="8"/>
              <c:layout/>
              <c:tx>
                <c:rich>
                  <a:bodyPr/>
                  <a:lstStyle/>
                  <a:p>
                    <a:r>
                      <a:rPr lang="ru-RU" sz="1200" b="1" smtClean="0">
                        <a:solidFill>
                          <a:srgbClr val="002060"/>
                        </a:solidFill>
                        <a:latin typeface="Arial Narrow" pitchFamily="34" charset="0"/>
                      </a:rPr>
                      <a:t>1</a:t>
                    </a:r>
                    <a:r>
                      <a:rPr lang="ru-RU" smtClean="0"/>
                      <a:t>0</a:t>
                    </a:r>
                    <a:r>
                      <a:rPr lang="ru-RU" baseline="0" smtClean="0"/>
                      <a:t> </a:t>
                    </a:r>
                    <a:r>
                      <a:rPr lang="en-US" smtClean="0"/>
                      <a:t>809</a:t>
                    </a:r>
                    <a:endParaRPr lang="en-US"/>
                  </a:p>
                </c:rich>
              </c:tx>
              <c:showVal val="1"/>
            </c:dLbl>
            <c:dLbl>
              <c:idx val="9"/>
              <c:layout/>
              <c:tx>
                <c:rich>
                  <a:bodyPr/>
                  <a:lstStyle/>
                  <a:p>
                    <a:r>
                      <a:rPr lang="ru-RU" sz="1200" b="1" dirty="0" smtClean="0">
                        <a:solidFill>
                          <a:srgbClr val="002060"/>
                        </a:solidFill>
                        <a:latin typeface="Arial Narrow" pitchFamily="34" charset="0"/>
                        <a:cs typeface="Times New Roman" pitchFamily="18" charset="0"/>
                      </a:rPr>
                      <a:t>1</a:t>
                    </a:r>
                    <a:r>
                      <a:rPr lang="ru-RU" sz="1200" dirty="0" smtClean="0">
                        <a:latin typeface="Arial Narrow" pitchFamily="34" charset="0"/>
                        <a:cs typeface="Times New Roman" pitchFamily="18" charset="0"/>
                      </a:rPr>
                      <a:t>2 903</a:t>
                    </a:r>
                    <a:endParaRPr lang="en-US" sz="1200" dirty="0">
                      <a:latin typeface="Arial Narrow" pitchFamily="34" charset="0"/>
                      <a:cs typeface="Times New Roman" pitchFamily="18" charset="0"/>
                    </a:endParaRPr>
                  </a:p>
                </c:rich>
              </c:tx>
              <c:showVal val="1"/>
            </c:dLbl>
            <c:dLbl>
              <c:idx val="10"/>
              <c:delete val="1"/>
            </c:dLbl>
            <c:txPr>
              <a:bodyPr/>
              <a:lstStyle/>
              <a:p>
                <a:pPr>
                  <a:defRPr sz="1200" b="1">
                    <a:solidFill>
                      <a:srgbClr val="002060"/>
                    </a:solidFill>
                    <a:latin typeface="Arial Narrow" pitchFamily="34" charset="0"/>
                  </a:defRPr>
                </a:pPr>
                <a:endParaRPr lang="ru-RU"/>
              </a:p>
            </c:txPr>
            <c:showVal val="1"/>
          </c:dLbls>
          <c:cat>
            <c:numRef>
              <c:f>Лист1!$A$2:$A$12</c:f>
              <c:numCache>
                <c:formatCode>General</c:formatCode>
                <c:ptCount val="11"/>
                <c:pt idx="0">
                  <c:v>2017</c:v>
                </c:pt>
                <c:pt idx="1">
                  <c:v>2016</c:v>
                </c:pt>
                <c:pt idx="2">
                  <c:v>2015</c:v>
                </c:pt>
                <c:pt idx="3">
                  <c:v>2014</c:v>
                </c:pt>
                <c:pt idx="4">
                  <c:v>2013</c:v>
                </c:pt>
                <c:pt idx="5">
                  <c:v>2012</c:v>
                </c:pt>
                <c:pt idx="6">
                  <c:v>2011</c:v>
                </c:pt>
                <c:pt idx="7">
                  <c:v>2010</c:v>
                </c:pt>
                <c:pt idx="8">
                  <c:v>2009</c:v>
                </c:pt>
                <c:pt idx="9">
                  <c:v>2008</c:v>
                </c:pt>
                <c:pt idx="10">
                  <c:v>2007</c:v>
                </c:pt>
              </c:numCache>
            </c:numRef>
          </c:cat>
          <c:val>
            <c:numRef>
              <c:f>Лист1!$B$2:$B$12</c:f>
              <c:numCache>
                <c:formatCode>General</c:formatCode>
                <c:ptCount val="11"/>
                <c:pt idx="0">
                  <c:v>5960</c:v>
                </c:pt>
                <c:pt idx="1">
                  <c:v>6881</c:v>
                </c:pt>
                <c:pt idx="2">
                  <c:v>7137</c:v>
                </c:pt>
                <c:pt idx="3">
                  <c:v>8287</c:v>
                </c:pt>
                <c:pt idx="4">
                  <c:v>9216</c:v>
                </c:pt>
                <c:pt idx="5">
                  <c:v>10068</c:v>
                </c:pt>
                <c:pt idx="6">
                  <c:v>10923</c:v>
                </c:pt>
                <c:pt idx="7">
                  <c:v>10986</c:v>
                </c:pt>
                <c:pt idx="8">
                  <c:v>10809</c:v>
                </c:pt>
                <c:pt idx="9">
                  <c:v>12903</c:v>
                </c:pt>
                <c:pt idx="10">
                  <c:v>13722</c:v>
                </c:pt>
              </c:numCache>
            </c:numRef>
          </c:val>
        </c:ser>
        <c:dLbls>
          <c:showVal val="1"/>
        </c:dLbls>
        <c:axId val="76604544"/>
        <c:axId val="76606080"/>
      </c:barChart>
      <c:catAx>
        <c:axId val="76604544"/>
        <c:scaling>
          <c:orientation val="minMax"/>
        </c:scaling>
        <c:axPos val="l"/>
        <c:numFmt formatCode="General" sourceLinked="1"/>
        <c:majorTickMark val="none"/>
        <c:tickLblPos val="nextTo"/>
        <c:txPr>
          <a:bodyPr/>
          <a:lstStyle/>
          <a:p>
            <a:pPr>
              <a:defRPr sz="1200" b="1">
                <a:solidFill>
                  <a:srgbClr val="002060"/>
                </a:solidFill>
                <a:latin typeface="Arial Narrow" pitchFamily="34" charset="0"/>
              </a:defRPr>
            </a:pPr>
            <a:endParaRPr lang="ru-RU"/>
          </a:p>
        </c:txPr>
        <c:crossAx val="76606080"/>
        <c:crosses val="autoZero"/>
        <c:lblAlgn val="ctr"/>
        <c:lblOffset val="100"/>
      </c:catAx>
      <c:valAx>
        <c:axId val="76606080"/>
        <c:scaling>
          <c:orientation val="minMax"/>
        </c:scaling>
        <c:delete val="1"/>
        <c:axPos val="b"/>
        <c:numFmt formatCode="General" sourceLinked="1"/>
        <c:majorTickMark val="none"/>
        <c:tickLblPos val="none"/>
        <c:crossAx val="76604544"/>
        <c:crosses val="autoZero"/>
        <c:crossBetween val="between"/>
      </c:valAx>
    </c:plotArea>
    <c:plotVisOnly val="1"/>
    <c:dispBlanksAs val="zero"/>
  </c:chart>
  <c:txPr>
    <a:bodyPr/>
    <a:lstStyle/>
    <a:p>
      <a:pPr>
        <a:defRPr sz="1800"/>
      </a:pPr>
      <a:endParaRPr lang="ru-RU"/>
    </a:p>
  </c:txPr>
  <c:externalData r:id="rId1"/>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1"/>
  <c:lang val="ru-RU"/>
  <c:chart>
    <c:autoTitleDeleted val="1"/>
    <c:plotArea>
      <c:layout>
        <c:manualLayout>
          <c:layoutTarget val="inner"/>
          <c:xMode val="edge"/>
          <c:yMode val="edge"/>
          <c:x val="0.46604365560000865"/>
          <c:y val="0.12006789554625152"/>
          <c:w val="0.4921426168301829"/>
          <c:h val="0.71053732239987633"/>
        </c:manualLayout>
      </c:layout>
      <c:barChart>
        <c:barDir val="bar"/>
        <c:grouping val="stacked"/>
        <c:ser>
          <c:idx val="0"/>
          <c:order val="0"/>
          <c:tx>
            <c:strRef>
              <c:f>Лист1!$B$1</c:f>
              <c:strCache>
                <c:ptCount val="1"/>
                <c:pt idx="0">
                  <c:v>Ряд 1</c:v>
                </c:pt>
              </c:strCache>
            </c:strRef>
          </c:tx>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a:scene3d>
              <a:camera prst="orthographicFront"/>
              <a:lightRig rig="threePt" dir="t"/>
            </a:scene3d>
            <a:sp3d>
              <a:bevelT prst="angle"/>
            </a:sp3d>
          </c:spPr>
          <c:dLbls>
            <c:dLbl>
              <c:idx val="0"/>
              <c:layout>
                <c:manualLayout>
                  <c:x val="0.23574953157317252"/>
                  <c:y val="-4.3010446797262635E-3"/>
                </c:manualLayout>
              </c:layout>
              <c:tx>
                <c:rich>
                  <a:bodyPr/>
                  <a:lstStyle/>
                  <a:p>
                    <a:r>
                      <a:rPr lang="en-US" dirty="0" smtClean="0"/>
                      <a:t>31,5</a:t>
                    </a:r>
                    <a:r>
                      <a:rPr lang="ru-RU" dirty="0" smtClean="0"/>
                      <a:t> %</a:t>
                    </a:r>
                    <a:endParaRPr lang="en-US" dirty="0"/>
                  </a:p>
                </c:rich>
              </c:tx>
              <c:showVal val="1"/>
            </c:dLbl>
            <c:dLbl>
              <c:idx val="1"/>
              <c:layout>
                <c:manualLayout>
                  <c:x val="9.4299863837449274E-2"/>
                  <c:y val="-8.6020893594525617E-3"/>
                </c:manualLayout>
              </c:layout>
              <c:tx>
                <c:rich>
                  <a:bodyPr/>
                  <a:lstStyle/>
                  <a:p>
                    <a:r>
                      <a:rPr lang="en-US" dirty="0" smtClean="0"/>
                      <a:t>10</a:t>
                    </a:r>
                    <a:r>
                      <a:rPr lang="ru-RU" dirty="0" smtClean="0"/>
                      <a:t> %</a:t>
                    </a:r>
                    <a:endParaRPr lang="en-US" dirty="0"/>
                  </a:p>
                </c:rich>
              </c:tx>
              <c:showVal val="1"/>
            </c:dLbl>
            <c:dLbl>
              <c:idx val="2"/>
              <c:layout>
                <c:manualLayout>
                  <c:x val="7.9667126345430994E-2"/>
                  <c:y val="-1.7204178718905231E-2"/>
                </c:manualLayout>
              </c:layout>
              <c:tx>
                <c:rich>
                  <a:bodyPr/>
                  <a:lstStyle/>
                  <a:p>
                    <a:r>
                      <a:rPr lang="en-US" dirty="0" smtClean="0"/>
                      <a:t>8,3</a:t>
                    </a:r>
                    <a:r>
                      <a:rPr lang="ru-RU" dirty="0" smtClean="0"/>
                      <a:t> %</a:t>
                    </a:r>
                    <a:endParaRPr lang="en-US" dirty="0"/>
                  </a:p>
                </c:rich>
              </c:tx>
              <c:showVal val="1"/>
            </c:dLbl>
            <c:dLbl>
              <c:idx val="3"/>
              <c:layout>
                <c:manualLayout>
                  <c:x val="6.8286108296083656E-2"/>
                  <c:y val="-1.3243411550763367E-2"/>
                </c:manualLayout>
              </c:layout>
              <c:tx>
                <c:rich>
                  <a:bodyPr/>
                  <a:lstStyle/>
                  <a:p>
                    <a:r>
                      <a:rPr lang="en-US" dirty="0" smtClean="0"/>
                      <a:t>5,9</a:t>
                    </a:r>
                    <a:r>
                      <a:rPr lang="ru-RU" dirty="0" smtClean="0"/>
                      <a:t> %</a:t>
                    </a:r>
                    <a:endParaRPr lang="en-US" dirty="0"/>
                  </a:p>
                </c:rich>
              </c:tx>
              <c:showVal val="1"/>
            </c:dLbl>
            <c:dLbl>
              <c:idx val="4"/>
              <c:layout>
                <c:manualLayout>
                  <c:x val="5.6905090246736532E-2"/>
                  <c:y val="0"/>
                </c:manualLayout>
              </c:layout>
              <c:tx>
                <c:rich>
                  <a:bodyPr/>
                  <a:lstStyle/>
                  <a:p>
                    <a:r>
                      <a:rPr lang="en-US" dirty="0" smtClean="0"/>
                      <a:t>4,4</a:t>
                    </a:r>
                    <a:r>
                      <a:rPr lang="ru-RU" dirty="0" smtClean="0"/>
                      <a:t> %</a:t>
                    </a:r>
                    <a:endParaRPr lang="en-US" dirty="0"/>
                  </a:p>
                </c:rich>
              </c:tx>
              <c:showVal val="1"/>
            </c:dLbl>
            <c:dLbl>
              <c:idx val="5"/>
              <c:layout>
                <c:manualLayout>
                  <c:x val="5.5279230525401082E-2"/>
                  <c:y val="6.8047994667259188E-4"/>
                </c:manualLayout>
              </c:layout>
              <c:tx>
                <c:rich>
                  <a:bodyPr/>
                  <a:lstStyle/>
                  <a:p>
                    <a:r>
                      <a:rPr lang="en-US" dirty="0" smtClean="0"/>
                      <a:t>3,3</a:t>
                    </a:r>
                    <a:r>
                      <a:rPr lang="ru-RU" dirty="0" smtClean="0"/>
                      <a:t> %</a:t>
                    </a:r>
                    <a:endParaRPr lang="en-US" dirty="0"/>
                  </a:p>
                </c:rich>
              </c:tx>
              <c:showVal val="1"/>
            </c:dLbl>
            <c:dLbl>
              <c:idx val="6"/>
              <c:layout>
                <c:manualLayout>
                  <c:x val="5.6905090246736532E-2"/>
                  <c:y val="-2.9400972991305129E-3"/>
                </c:manualLayout>
              </c:layout>
              <c:tx>
                <c:rich>
                  <a:bodyPr/>
                  <a:lstStyle/>
                  <a:p>
                    <a:r>
                      <a:rPr lang="en-US" dirty="0" smtClean="0"/>
                      <a:t>2,9</a:t>
                    </a:r>
                    <a:r>
                      <a:rPr lang="ru-RU" dirty="0" smtClean="0"/>
                      <a:t> %</a:t>
                    </a:r>
                    <a:endParaRPr lang="en-US" dirty="0"/>
                  </a:p>
                </c:rich>
              </c:tx>
              <c:showVal val="1"/>
            </c:dLbl>
            <c:txPr>
              <a:bodyPr/>
              <a:lstStyle/>
              <a:p>
                <a:pPr>
                  <a:defRPr sz="1200" b="1">
                    <a:solidFill>
                      <a:srgbClr val="002060"/>
                    </a:solidFill>
                    <a:latin typeface="Arial Narrow" pitchFamily="34" charset="0"/>
                  </a:defRPr>
                </a:pPr>
                <a:endParaRPr lang="ru-RU"/>
              </a:p>
            </c:txPr>
            <c:showVal val="1"/>
          </c:dLbls>
          <c:cat>
            <c:strRef>
              <c:f>Лист1!$A$2:$A$8</c:f>
              <c:strCache>
                <c:ptCount val="7"/>
                <c:pt idx="0">
                  <c:v>неудовлетворительная организация работ</c:v>
                </c:pt>
                <c:pt idx="1">
                  <c:v>нарушение правил дорожного движения</c:v>
                </c:pt>
                <c:pt idx="2">
                  <c:v>нарушение трудовой дисциплины</c:v>
                </c:pt>
                <c:pt idx="3">
                  <c:v>нарушение технологического процесса</c:v>
                </c:pt>
                <c:pt idx="4">
                  <c:v>недостатки в подготовке работников по охране труда</c:v>
                </c:pt>
                <c:pt idx="5">
                  <c:v>неприменение СИЗ</c:v>
                </c:pt>
                <c:pt idx="6">
                  <c:v>неудовлетворительное содержание рабочих мест</c:v>
                </c:pt>
              </c:strCache>
            </c:strRef>
          </c:cat>
          <c:val>
            <c:numRef>
              <c:f>Лист1!$B$2:$B$8</c:f>
              <c:numCache>
                <c:formatCode>General</c:formatCode>
                <c:ptCount val="7"/>
                <c:pt idx="0">
                  <c:v>31.5</c:v>
                </c:pt>
                <c:pt idx="1">
                  <c:v>10</c:v>
                </c:pt>
                <c:pt idx="2">
                  <c:v>8.3000000000000007</c:v>
                </c:pt>
                <c:pt idx="3">
                  <c:v>5.9</c:v>
                </c:pt>
                <c:pt idx="4">
                  <c:v>4.4000000000000004</c:v>
                </c:pt>
                <c:pt idx="5">
                  <c:v>3.3</c:v>
                </c:pt>
                <c:pt idx="6">
                  <c:v>2.9</c:v>
                </c:pt>
              </c:numCache>
            </c:numRef>
          </c:val>
        </c:ser>
        <c:dLbls>
          <c:showVal val="1"/>
        </c:dLbls>
        <c:overlap val="100"/>
        <c:axId val="79910400"/>
        <c:axId val="79911936"/>
      </c:barChart>
      <c:catAx>
        <c:axId val="79910400"/>
        <c:scaling>
          <c:orientation val="minMax"/>
        </c:scaling>
        <c:axPos val="l"/>
        <c:tickLblPos val="nextTo"/>
        <c:txPr>
          <a:bodyPr/>
          <a:lstStyle/>
          <a:p>
            <a:pPr>
              <a:defRPr sz="1200" b="1">
                <a:solidFill>
                  <a:srgbClr val="002060"/>
                </a:solidFill>
                <a:latin typeface="Arial Narrow" pitchFamily="34" charset="0"/>
              </a:defRPr>
            </a:pPr>
            <a:endParaRPr lang="ru-RU"/>
          </a:p>
        </c:txPr>
        <c:crossAx val="79911936"/>
        <c:crosses val="autoZero"/>
        <c:auto val="1"/>
        <c:lblAlgn val="l"/>
        <c:lblOffset val="100"/>
      </c:catAx>
      <c:valAx>
        <c:axId val="79911936"/>
        <c:scaling>
          <c:orientation val="minMax"/>
        </c:scaling>
        <c:delete val="1"/>
        <c:axPos val="b"/>
        <c:numFmt formatCode="General" sourceLinked="1"/>
        <c:tickLblPos val="none"/>
        <c:crossAx val="79910400"/>
        <c:crosses val="autoZero"/>
        <c:crossBetween val="between"/>
      </c:valAx>
    </c:plotArea>
    <c:plotVisOnly val="1"/>
  </c:chart>
  <c:txPr>
    <a:bodyPr/>
    <a:lstStyle/>
    <a:p>
      <a:pPr>
        <a:defRPr sz="1800"/>
      </a:pPr>
      <a:endParaRPr lang="ru-RU"/>
    </a:p>
  </c:txPr>
  <c:externalData r:id="rId1"/>
</c:chartSpace>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F5DF0D0-C297-4B40-809B-12A75BB03CAF}" type="doc">
      <dgm:prSet loTypeId="urn:microsoft.com/office/officeart/2005/8/layout/venn1" loCatId="relationship" qsTypeId="urn:microsoft.com/office/officeart/2005/8/quickstyle/simple4" qsCatId="simple" csTypeId="urn:microsoft.com/office/officeart/2005/8/colors/colorful3" csCatId="colorful" phldr="1"/>
      <dgm:spPr/>
    </dgm:pt>
    <dgm:pt modelId="{F04BABA0-671C-49CC-978A-F64FFFF65269}">
      <dgm:prSet phldrT="[Текст]" custT="1"/>
      <dgm:spPr/>
      <dgm:t>
        <a:bodyPr/>
        <a:lstStyle/>
        <a:p>
          <a:r>
            <a:rPr lang="ru-RU" sz="1400" b="1" dirty="0" smtClean="0">
              <a:solidFill>
                <a:srgbClr val="C00000"/>
              </a:solidFill>
              <a:latin typeface="Arial Narrow" pitchFamily="34" charset="0"/>
              <a:cs typeface="Times New Roman" pitchFamily="18" charset="0"/>
            </a:rPr>
            <a:t>1. Стать лидером – показать приверженность принципам</a:t>
          </a:r>
          <a:endParaRPr lang="ru-RU" sz="1400" b="1" dirty="0">
            <a:solidFill>
              <a:srgbClr val="C00000"/>
            </a:solidFill>
            <a:latin typeface="Arial Narrow" pitchFamily="34" charset="0"/>
          </a:endParaRPr>
        </a:p>
      </dgm:t>
    </dgm:pt>
    <dgm:pt modelId="{D7B3ADE3-14A3-485B-B5A9-9D977A7C41A9}" type="parTrans" cxnId="{D4F44662-18E8-46EF-973C-151E12E4EF68}">
      <dgm:prSet/>
      <dgm:spPr/>
      <dgm:t>
        <a:bodyPr/>
        <a:lstStyle/>
        <a:p>
          <a:endParaRPr lang="ru-RU"/>
        </a:p>
      </dgm:t>
    </dgm:pt>
    <dgm:pt modelId="{E403B9A0-9536-4EC6-ADA3-06D72D90AED6}" type="sibTrans" cxnId="{D4F44662-18E8-46EF-973C-151E12E4EF68}">
      <dgm:prSet/>
      <dgm:spPr/>
      <dgm:t>
        <a:bodyPr/>
        <a:lstStyle/>
        <a:p>
          <a:endParaRPr lang="ru-RU"/>
        </a:p>
      </dgm:t>
    </dgm:pt>
    <dgm:pt modelId="{2E4E5919-DAE3-4913-A7EC-2780050D4DBD}">
      <dgm:prSet phldrT="[Текст]" custT="1"/>
      <dgm:spPr/>
      <dgm:t>
        <a:bodyPr/>
        <a:lstStyle/>
        <a:p>
          <a:r>
            <a:rPr lang="ru-RU" sz="1400" b="1" dirty="0" smtClean="0">
              <a:solidFill>
                <a:srgbClr val="00B050"/>
              </a:solidFill>
              <a:latin typeface="Arial Narrow" pitchFamily="34" charset="0"/>
              <a:cs typeface="Times New Roman" pitchFamily="18" charset="0"/>
            </a:rPr>
            <a:t>2. Выявлять угрозы – контролировать риски</a:t>
          </a:r>
          <a:endParaRPr lang="ru-RU" sz="1400" b="1" dirty="0">
            <a:solidFill>
              <a:srgbClr val="00B050"/>
            </a:solidFill>
            <a:latin typeface="Arial Narrow" pitchFamily="34" charset="0"/>
          </a:endParaRPr>
        </a:p>
      </dgm:t>
    </dgm:pt>
    <dgm:pt modelId="{244AC714-8FDD-4BC8-8F06-1973B8FB2470}" type="parTrans" cxnId="{4AF81137-8DBB-487A-8C53-C2FB8EF71848}">
      <dgm:prSet/>
      <dgm:spPr/>
      <dgm:t>
        <a:bodyPr/>
        <a:lstStyle/>
        <a:p>
          <a:endParaRPr lang="ru-RU"/>
        </a:p>
      </dgm:t>
    </dgm:pt>
    <dgm:pt modelId="{A9251776-37A1-4273-9291-56A6BEA249E4}" type="sibTrans" cxnId="{4AF81137-8DBB-487A-8C53-C2FB8EF71848}">
      <dgm:prSet/>
      <dgm:spPr/>
      <dgm:t>
        <a:bodyPr/>
        <a:lstStyle/>
        <a:p>
          <a:endParaRPr lang="ru-RU"/>
        </a:p>
      </dgm:t>
    </dgm:pt>
    <dgm:pt modelId="{44BC4063-A9FA-4FF3-B6A0-27077AC33896}">
      <dgm:prSet phldrT="[Текст]" custT="1"/>
      <dgm:spPr/>
      <dgm:t>
        <a:bodyPr/>
        <a:lstStyle/>
        <a:p>
          <a:r>
            <a:rPr lang="ru-RU" sz="1400" b="1" dirty="0" smtClean="0">
              <a:solidFill>
                <a:srgbClr val="0070C0"/>
              </a:solidFill>
              <a:latin typeface="Arial Narrow" pitchFamily="34" charset="0"/>
              <a:cs typeface="Times New Roman" pitchFamily="18" charset="0"/>
            </a:rPr>
            <a:t>3. Определять цели – разрабатывать программы</a:t>
          </a:r>
          <a:endParaRPr lang="ru-RU" sz="1400" b="1" dirty="0">
            <a:solidFill>
              <a:srgbClr val="0070C0"/>
            </a:solidFill>
            <a:latin typeface="Arial Narrow" pitchFamily="34" charset="0"/>
          </a:endParaRPr>
        </a:p>
      </dgm:t>
    </dgm:pt>
    <dgm:pt modelId="{2C3FB71B-282E-4970-B29C-65EBC7842844}" type="parTrans" cxnId="{2AA377DE-57EF-43D4-A6FD-FD4A840E8CE8}">
      <dgm:prSet/>
      <dgm:spPr/>
      <dgm:t>
        <a:bodyPr/>
        <a:lstStyle/>
        <a:p>
          <a:endParaRPr lang="ru-RU"/>
        </a:p>
      </dgm:t>
    </dgm:pt>
    <dgm:pt modelId="{DB9B7E52-4CDE-45F6-BC46-205150DB694E}" type="sibTrans" cxnId="{2AA377DE-57EF-43D4-A6FD-FD4A840E8CE8}">
      <dgm:prSet/>
      <dgm:spPr/>
      <dgm:t>
        <a:bodyPr/>
        <a:lstStyle/>
        <a:p>
          <a:endParaRPr lang="ru-RU"/>
        </a:p>
      </dgm:t>
    </dgm:pt>
    <dgm:pt modelId="{28724AE3-7870-4B03-9945-02E762779848}">
      <dgm:prSet phldrT="[Текст]" custT="1"/>
      <dgm:spPr/>
      <dgm:t>
        <a:bodyPr/>
        <a:lstStyle/>
        <a:p>
          <a:r>
            <a:rPr lang="ru-RU" sz="1400" b="1" dirty="0" smtClean="0">
              <a:solidFill>
                <a:srgbClr val="002060"/>
              </a:solidFill>
              <a:latin typeface="Arial Narrow" pitchFamily="34" charset="0"/>
              <a:cs typeface="Times New Roman" pitchFamily="18" charset="0"/>
            </a:rPr>
            <a:t>4. Создать систему безопасности и гигиены труда – достичь высокого уровня организации</a:t>
          </a:r>
          <a:endParaRPr lang="ru-RU" sz="1400" b="1" dirty="0">
            <a:solidFill>
              <a:srgbClr val="002060"/>
            </a:solidFill>
            <a:latin typeface="Arial Narrow" pitchFamily="34" charset="0"/>
          </a:endParaRPr>
        </a:p>
      </dgm:t>
    </dgm:pt>
    <dgm:pt modelId="{102168F2-E391-46DC-B3FA-C4DAE7FBA382}" type="parTrans" cxnId="{468330FF-B873-4143-8C87-9122CE4D75D9}">
      <dgm:prSet/>
      <dgm:spPr/>
      <dgm:t>
        <a:bodyPr/>
        <a:lstStyle/>
        <a:p>
          <a:endParaRPr lang="ru-RU"/>
        </a:p>
      </dgm:t>
    </dgm:pt>
    <dgm:pt modelId="{9F7364E2-EBE1-47A8-8D49-C905481D6018}" type="sibTrans" cxnId="{468330FF-B873-4143-8C87-9122CE4D75D9}">
      <dgm:prSet/>
      <dgm:spPr/>
      <dgm:t>
        <a:bodyPr/>
        <a:lstStyle/>
        <a:p>
          <a:endParaRPr lang="ru-RU"/>
        </a:p>
      </dgm:t>
    </dgm:pt>
    <dgm:pt modelId="{6DD2761F-F408-4B01-8305-F332494DDE8D}">
      <dgm:prSet phldrT="[Текст]" custT="1"/>
      <dgm:spPr/>
      <dgm:t>
        <a:bodyPr/>
        <a:lstStyle/>
        <a:p>
          <a:r>
            <a:rPr lang="ru-RU" sz="1400" b="1" dirty="0" smtClean="0">
              <a:solidFill>
                <a:srgbClr val="7030A0"/>
              </a:solidFill>
              <a:latin typeface="Arial Narrow" pitchFamily="34" charset="0"/>
              <a:cs typeface="Times New Roman" pitchFamily="18" charset="0"/>
            </a:rPr>
            <a:t>5. Обеспечивать безопасность и гигиену на рабочих местах, при работе со станками и оборудованием </a:t>
          </a:r>
          <a:endParaRPr lang="ru-RU" sz="1400" b="1" dirty="0">
            <a:solidFill>
              <a:srgbClr val="7030A0"/>
            </a:solidFill>
            <a:latin typeface="Arial Narrow" pitchFamily="34" charset="0"/>
          </a:endParaRPr>
        </a:p>
      </dgm:t>
    </dgm:pt>
    <dgm:pt modelId="{E7F23D97-4965-41F5-ADB3-356FF0A5220C}" type="parTrans" cxnId="{6C49AF59-66E6-41B5-8B12-684BEC7653C4}">
      <dgm:prSet/>
      <dgm:spPr/>
      <dgm:t>
        <a:bodyPr/>
        <a:lstStyle/>
        <a:p>
          <a:endParaRPr lang="ru-RU"/>
        </a:p>
      </dgm:t>
    </dgm:pt>
    <dgm:pt modelId="{72046963-976F-4B89-B7D1-2BA93D17BC78}" type="sibTrans" cxnId="{6C49AF59-66E6-41B5-8B12-684BEC7653C4}">
      <dgm:prSet/>
      <dgm:spPr/>
      <dgm:t>
        <a:bodyPr/>
        <a:lstStyle/>
        <a:p>
          <a:endParaRPr lang="ru-RU"/>
        </a:p>
      </dgm:t>
    </dgm:pt>
    <dgm:pt modelId="{8E996CDC-556B-456D-989D-8B65F9B5AC86}">
      <dgm:prSet custT="1"/>
      <dgm:spPr/>
      <dgm:t>
        <a:bodyPr/>
        <a:lstStyle/>
        <a:p>
          <a:r>
            <a:rPr lang="ru-RU" sz="1400" b="1" dirty="0" smtClean="0">
              <a:solidFill>
                <a:schemeClr val="accent2">
                  <a:lumMod val="75000"/>
                </a:schemeClr>
              </a:solidFill>
              <a:latin typeface="Arial Narrow" pitchFamily="34" charset="0"/>
              <a:cs typeface="Times New Roman" pitchFamily="18" charset="0"/>
            </a:rPr>
            <a:t>6. Повышать квалификацию – развивать профессиональные навыки</a:t>
          </a:r>
        </a:p>
      </dgm:t>
    </dgm:pt>
    <dgm:pt modelId="{15E7D66F-05EA-4655-852D-01554E04794B}" type="parTrans" cxnId="{715667E4-28A1-48DA-9DE8-64300C002C10}">
      <dgm:prSet/>
      <dgm:spPr/>
      <dgm:t>
        <a:bodyPr/>
        <a:lstStyle/>
        <a:p>
          <a:endParaRPr lang="ru-RU"/>
        </a:p>
      </dgm:t>
    </dgm:pt>
    <dgm:pt modelId="{BA7FAEB0-54A7-400F-A780-A9B7F6F576FD}" type="sibTrans" cxnId="{715667E4-28A1-48DA-9DE8-64300C002C10}">
      <dgm:prSet/>
      <dgm:spPr/>
      <dgm:t>
        <a:bodyPr/>
        <a:lstStyle/>
        <a:p>
          <a:endParaRPr lang="ru-RU"/>
        </a:p>
      </dgm:t>
    </dgm:pt>
    <dgm:pt modelId="{42CCB8C8-E04C-49C0-9225-AED9D1B69A2D}">
      <dgm:prSet custT="1"/>
      <dgm:spPr/>
      <dgm:t>
        <a:bodyPr/>
        <a:lstStyle/>
        <a:p>
          <a:r>
            <a:rPr lang="ru-RU" sz="1400" b="1" dirty="0" smtClean="0">
              <a:solidFill>
                <a:schemeClr val="accent3">
                  <a:lumMod val="75000"/>
                </a:schemeClr>
              </a:solidFill>
              <a:latin typeface="Arial Narrow" pitchFamily="34" charset="0"/>
              <a:cs typeface="Times New Roman" pitchFamily="18" charset="0"/>
            </a:rPr>
            <a:t>7. Инвестировать в кадры – мотивировать посредством участия</a:t>
          </a:r>
        </a:p>
      </dgm:t>
    </dgm:pt>
    <dgm:pt modelId="{625E9A65-8CFC-4400-B5F3-784FF0AF001F}" type="parTrans" cxnId="{EA62819A-B4DE-4EF8-B918-C7D27FD3E4D2}">
      <dgm:prSet/>
      <dgm:spPr/>
      <dgm:t>
        <a:bodyPr/>
        <a:lstStyle/>
        <a:p>
          <a:endParaRPr lang="ru-RU"/>
        </a:p>
      </dgm:t>
    </dgm:pt>
    <dgm:pt modelId="{1FB98C3E-6F32-4DE9-A5E7-F049C91B6CEB}" type="sibTrans" cxnId="{EA62819A-B4DE-4EF8-B918-C7D27FD3E4D2}">
      <dgm:prSet/>
      <dgm:spPr/>
      <dgm:t>
        <a:bodyPr/>
        <a:lstStyle/>
        <a:p>
          <a:endParaRPr lang="ru-RU"/>
        </a:p>
      </dgm:t>
    </dgm:pt>
    <dgm:pt modelId="{12970724-A1B9-44F7-80D6-2C0B468D2E14}" type="pres">
      <dgm:prSet presAssocID="{EF5DF0D0-C297-4B40-809B-12A75BB03CAF}" presName="compositeShape" presStyleCnt="0">
        <dgm:presLayoutVars>
          <dgm:chMax val="7"/>
          <dgm:dir/>
          <dgm:resizeHandles val="exact"/>
        </dgm:presLayoutVars>
      </dgm:prSet>
      <dgm:spPr/>
    </dgm:pt>
    <dgm:pt modelId="{0478D0FB-A1DF-46ED-A60A-8712C77509C5}" type="pres">
      <dgm:prSet presAssocID="{F04BABA0-671C-49CC-978A-F64FFFF65269}" presName="circ1" presStyleLbl="vennNode1" presStyleIdx="0" presStyleCnt="7"/>
      <dgm:spPr/>
      <dgm:t>
        <a:bodyPr/>
        <a:lstStyle/>
        <a:p>
          <a:endParaRPr lang="ru-RU"/>
        </a:p>
      </dgm:t>
    </dgm:pt>
    <dgm:pt modelId="{AB48FDA3-CDCD-45C2-834B-D2376AC76E0D}" type="pres">
      <dgm:prSet presAssocID="{F04BABA0-671C-49CC-978A-F64FFFF65269}" presName="circ1Tx" presStyleLbl="revTx" presStyleIdx="0" presStyleCnt="0" custScaleX="155500" custLinFactNeighborX="-4940" custLinFactNeighborY="-5561">
        <dgm:presLayoutVars>
          <dgm:chMax val="0"/>
          <dgm:chPref val="0"/>
          <dgm:bulletEnabled val="1"/>
        </dgm:presLayoutVars>
      </dgm:prSet>
      <dgm:spPr/>
      <dgm:t>
        <a:bodyPr/>
        <a:lstStyle/>
        <a:p>
          <a:endParaRPr lang="ru-RU"/>
        </a:p>
      </dgm:t>
    </dgm:pt>
    <dgm:pt modelId="{E4DF1BD2-F161-4A77-AF97-A05F90FC7377}" type="pres">
      <dgm:prSet presAssocID="{2E4E5919-DAE3-4913-A7EC-2780050D4DBD}" presName="circ2" presStyleLbl="vennNode1" presStyleIdx="1" presStyleCnt="7"/>
      <dgm:spPr/>
      <dgm:t>
        <a:bodyPr/>
        <a:lstStyle/>
        <a:p>
          <a:endParaRPr lang="ru-RU"/>
        </a:p>
      </dgm:t>
    </dgm:pt>
    <dgm:pt modelId="{B231A005-5B88-4723-B844-3EE2DA725F1B}" type="pres">
      <dgm:prSet presAssocID="{2E4E5919-DAE3-4913-A7EC-2780050D4DBD}" presName="circ2Tx" presStyleLbl="revTx" presStyleIdx="0" presStyleCnt="0" custScaleX="147101">
        <dgm:presLayoutVars>
          <dgm:chMax val="0"/>
          <dgm:chPref val="0"/>
          <dgm:bulletEnabled val="1"/>
        </dgm:presLayoutVars>
      </dgm:prSet>
      <dgm:spPr/>
      <dgm:t>
        <a:bodyPr/>
        <a:lstStyle/>
        <a:p>
          <a:endParaRPr lang="ru-RU"/>
        </a:p>
      </dgm:t>
    </dgm:pt>
    <dgm:pt modelId="{1602EC57-8715-4488-9B8D-9BD12D6CBA85}" type="pres">
      <dgm:prSet presAssocID="{44BC4063-A9FA-4FF3-B6A0-27077AC33896}" presName="circ3" presStyleLbl="vennNode1" presStyleIdx="2" presStyleCnt="7"/>
      <dgm:spPr/>
      <dgm:t>
        <a:bodyPr/>
        <a:lstStyle/>
        <a:p>
          <a:endParaRPr lang="ru-RU"/>
        </a:p>
      </dgm:t>
    </dgm:pt>
    <dgm:pt modelId="{51BCEFAA-BDC5-4703-8DFB-70CD10A1A261}" type="pres">
      <dgm:prSet presAssocID="{44BC4063-A9FA-4FF3-B6A0-27077AC33896}" presName="circ3Tx" presStyleLbl="revTx" presStyleIdx="0" presStyleCnt="0" custScaleX="131588">
        <dgm:presLayoutVars>
          <dgm:chMax val="0"/>
          <dgm:chPref val="0"/>
          <dgm:bulletEnabled val="1"/>
        </dgm:presLayoutVars>
      </dgm:prSet>
      <dgm:spPr/>
      <dgm:t>
        <a:bodyPr/>
        <a:lstStyle/>
        <a:p>
          <a:endParaRPr lang="ru-RU"/>
        </a:p>
      </dgm:t>
    </dgm:pt>
    <dgm:pt modelId="{7A4E97BA-DA57-464E-9C4C-A7D2A403F8DA}" type="pres">
      <dgm:prSet presAssocID="{28724AE3-7870-4B03-9945-02E762779848}" presName="circ4" presStyleLbl="vennNode1" presStyleIdx="3" presStyleCnt="7"/>
      <dgm:spPr/>
      <dgm:t>
        <a:bodyPr/>
        <a:lstStyle/>
        <a:p>
          <a:endParaRPr lang="ru-RU"/>
        </a:p>
      </dgm:t>
    </dgm:pt>
    <dgm:pt modelId="{C4C3D02F-7FFE-4477-90D4-BECC5AFE28D1}" type="pres">
      <dgm:prSet presAssocID="{28724AE3-7870-4B03-9945-02E762779848}" presName="circ4Tx" presStyleLbl="revTx" presStyleIdx="0" presStyleCnt="0" custScaleX="155522" custLinFactNeighborX="15561" custLinFactNeighborY="4548">
        <dgm:presLayoutVars>
          <dgm:chMax val="0"/>
          <dgm:chPref val="0"/>
          <dgm:bulletEnabled val="1"/>
        </dgm:presLayoutVars>
      </dgm:prSet>
      <dgm:spPr/>
      <dgm:t>
        <a:bodyPr/>
        <a:lstStyle/>
        <a:p>
          <a:endParaRPr lang="ru-RU"/>
        </a:p>
      </dgm:t>
    </dgm:pt>
    <dgm:pt modelId="{28DB43E5-9F76-4E66-A2E4-6854DA00B88F}" type="pres">
      <dgm:prSet presAssocID="{6DD2761F-F408-4B01-8305-F332494DDE8D}" presName="circ5" presStyleLbl="vennNode1" presStyleIdx="4" presStyleCnt="7"/>
      <dgm:spPr/>
    </dgm:pt>
    <dgm:pt modelId="{3EA6476C-C2FB-4C36-9DAE-BF56137045BF}" type="pres">
      <dgm:prSet presAssocID="{6DD2761F-F408-4B01-8305-F332494DDE8D}" presName="circ5Tx" presStyleLbl="revTx" presStyleIdx="0" presStyleCnt="0" custScaleX="154130" custLinFactNeighborX="-18370" custLinFactNeighborY="-2270">
        <dgm:presLayoutVars>
          <dgm:chMax val="0"/>
          <dgm:chPref val="0"/>
          <dgm:bulletEnabled val="1"/>
        </dgm:presLayoutVars>
      </dgm:prSet>
      <dgm:spPr/>
      <dgm:t>
        <a:bodyPr/>
        <a:lstStyle/>
        <a:p>
          <a:endParaRPr lang="ru-RU"/>
        </a:p>
      </dgm:t>
    </dgm:pt>
    <dgm:pt modelId="{8B55700E-3E01-413C-B909-9AEA3FF766F2}" type="pres">
      <dgm:prSet presAssocID="{8E996CDC-556B-456D-989D-8B65F9B5AC86}" presName="circ6" presStyleLbl="vennNode1" presStyleIdx="5" presStyleCnt="7"/>
      <dgm:spPr/>
    </dgm:pt>
    <dgm:pt modelId="{05D14904-6AF7-4392-8AD6-595C6E7FE55A}" type="pres">
      <dgm:prSet presAssocID="{8E996CDC-556B-456D-989D-8B65F9B5AC86}" presName="circ6Tx" presStyleLbl="revTx" presStyleIdx="0" presStyleCnt="0" custScaleX="155466" custLinFactNeighborX="-19811" custLinFactNeighborY="974">
        <dgm:presLayoutVars>
          <dgm:chMax val="0"/>
          <dgm:chPref val="0"/>
          <dgm:bulletEnabled val="1"/>
        </dgm:presLayoutVars>
      </dgm:prSet>
      <dgm:spPr/>
      <dgm:t>
        <a:bodyPr/>
        <a:lstStyle/>
        <a:p>
          <a:endParaRPr lang="ru-RU"/>
        </a:p>
      </dgm:t>
    </dgm:pt>
    <dgm:pt modelId="{3BF3D964-136B-416F-AEE6-79315B398170}" type="pres">
      <dgm:prSet presAssocID="{42CCB8C8-E04C-49C0-9225-AED9D1B69A2D}" presName="circ7" presStyleLbl="vennNode1" presStyleIdx="6" presStyleCnt="7"/>
      <dgm:spPr/>
    </dgm:pt>
    <dgm:pt modelId="{0D58CCCD-B3BB-436D-8408-3FB438188A87}" type="pres">
      <dgm:prSet presAssocID="{42CCB8C8-E04C-49C0-9225-AED9D1B69A2D}" presName="circ7Tx" presStyleLbl="revTx" presStyleIdx="0" presStyleCnt="0" custScaleX="206753" custLinFactNeighborX="-10686" custLinFactNeighborY="-793">
        <dgm:presLayoutVars>
          <dgm:chMax val="0"/>
          <dgm:chPref val="0"/>
          <dgm:bulletEnabled val="1"/>
        </dgm:presLayoutVars>
      </dgm:prSet>
      <dgm:spPr/>
      <dgm:t>
        <a:bodyPr/>
        <a:lstStyle/>
        <a:p>
          <a:endParaRPr lang="ru-RU"/>
        </a:p>
      </dgm:t>
    </dgm:pt>
  </dgm:ptLst>
  <dgm:cxnLst>
    <dgm:cxn modelId="{6C49AF59-66E6-41B5-8B12-684BEC7653C4}" srcId="{EF5DF0D0-C297-4B40-809B-12A75BB03CAF}" destId="{6DD2761F-F408-4B01-8305-F332494DDE8D}" srcOrd="4" destOrd="0" parTransId="{E7F23D97-4965-41F5-ADB3-356FF0A5220C}" sibTransId="{72046963-976F-4B89-B7D1-2BA93D17BC78}"/>
    <dgm:cxn modelId="{9D023980-7CBC-431D-BD53-8DFD602E6C7D}" type="presOf" srcId="{F04BABA0-671C-49CC-978A-F64FFFF65269}" destId="{AB48FDA3-CDCD-45C2-834B-D2376AC76E0D}" srcOrd="0" destOrd="0" presId="urn:microsoft.com/office/officeart/2005/8/layout/venn1"/>
    <dgm:cxn modelId="{4AF81137-8DBB-487A-8C53-C2FB8EF71848}" srcId="{EF5DF0D0-C297-4B40-809B-12A75BB03CAF}" destId="{2E4E5919-DAE3-4913-A7EC-2780050D4DBD}" srcOrd="1" destOrd="0" parTransId="{244AC714-8FDD-4BC8-8F06-1973B8FB2470}" sibTransId="{A9251776-37A1-4273-9291-56A6BEA249E4}"/>
    <dgm:cxn modelId="{D4F44662-18E8-46EF-973C-151E12E4EF68}" srcId="{EF5DF0D0-C297-4B40-809B-12A75BB03CAF}" destId="{F04BABA0-671C-49CC-978A-F64FFFF65269}" srcOrd="0" destOrd="0" parTransId="{D7B3ADE3-14A3-485B-B5A9-9D977A7C41A9}" sibTransId="{E403B9A0-9536-4EC6-ADA3-06D72D90AED6}"/>
    <dgm:cxn modelId="{2AA377DE-57EF-43D4-A6FD-FD4A840E8CE8}" srcId="{EF5DF0D0-C297-4B40-809B-12A75BB03CAF}" destId="{44BC4063-A9FA-4FF3-B6A0-27077AC33896}" srcOrd="2" destOrd="0" parTransId="{2C3FB71B-282E-4970-B29C-65EBC7842844}" sibTransId="{DB9B7E52-4CDE-45F6-BC46-205150DB694E}"/>
    <dgm:cxn modelId="{4CDD3311-33A1-4030-B4B1-0A57FDA96A93}" type="presOf" srcId="{42CCB8C8-E04C-49C0-9225-AED9D1B69A2D}" destId="{0D58CCCD-B3BB-436D-8408-3FB438188A87}" srcOrd="0" destOrd="0" presId="urn:microsoft.com/office/officeart/2005/8/layout/venn1"/>
    <dgm:cxn modelId="{715667E4-28A1-48DA-9DE8-64300C002C10}" srcId="{EF5DF0D0-C297-4B40-809B-12A75BB03CAF}" destId="{8E996CDC-556B-456D-989D-8B65F9B5AC86}" srcOrd="5" destOrd="0" parTransId="{15E7D66F-05EA-4655-852D-01554E04794B}" sibTransId="{BA7FAEB0-54A7-400F-A780-A9B7F6F576FD}"/>
    <dgm:cxn modelId="{BA79FD58-9305-45E0-B3E1-A46709EEE437}" type="presOf" srcId="{2E4E5919-DAE3-4913-A7EC-2780050D4DBD}" destId="{B231A005-5B88-4723-B844-3EE2DA725F1B}" srcOrd="0" destOrd="0" presId="urn:microsoft.com/office/officeart/2005/8/layout/venn1"/>
    <dgm:cxn modelId="{EA62819A-B4DE-4EF8-B918-C7D27FD3E4D2}" srcId="{EF5DF0D0-C297-4B40-809B-12A75BB03CAF}" destId="{42CCB8C8-E04C-49C0-9225-AED9D1B69A2D}" srcOrd="6" destOrd="0" parTransId="{625E9A65-8CFC-4400-B5F3-784FF0AF001F}" sibTransId="{1FB98C3E-6F32-4DE9-A5E7-F049C91B6CEB}"/>
    <dgm:cxn modelId="{72794CE0-2EBD-45D0-B1E5-2B81CEBFF5B3}" type="presOf" srcId="{28724AE3-7870-4B03-9945-02E762779848}" destId="{C4C3D02F-7FFE-4477-90D4-BECC5AFE28D1}" srcOrd="0" destOrd="0" presId="urn:microsoft.com/office/officeart/2005/8/layout/venn1"/>
    <dgm:cxn modelId="{4A46A401-0C2A-45F9-8D80-5579E5FEBDBB}" type="presOf" srcId="{EF5DF0D0-C297-4B40-809B-12A75BB03CAF}" destId="{12970724-A1B9-44F7-80D6-2C0B468D2E14}" srcOrd="0" destOrd="0" presId="urn:microsoft.com/office/officeart/2005/8/layout/venn1"/>
    <dgm:cxn modelId="{4891469D-5757-4866-B121-ADEC846DE76E}" type="presOf" srcId="{8E996CDC-556B-456D-989D-8B65F9B5AC86}" destId="{05D14904-6AF7-4392-8AD6-595C6E7FE55A}" srcOrd="0" destOrd="0" presId="urn:microsoft.com/office/officeart/2005/8/layout/venn1"/>
    <dgm:cxn modelId="{468330FF-B873-4143-8C87-9122CE4D75D9}" srcId="{EF5DF0D0-C297-4B40-809B-12A75BB03CAF}" destId="{28724AE3-7870-4B03-9945-02E762779848}" srcOrd="3" destOrd="0" parTransId="{102168F2-E391-46DC-B3FA-C4DAE7FBA382}" sibTransId="{9F7364E2-EBE1-47A8-8D49-C905481D6018}"/>
    <dgm:cxn modelId="{F70BCC4A-EDE7-445C-A30B-C87AF332ECA5}" type="presOf" srcId="{44BC4063-A9FA-4FF3-B6A0-27077AC33896}" destId="{51BCEFAA-BDC5-4703-8DFB-70CD10A1A261}" srcOrd="0" destOrd="0" presId="urn:microsoft.com/office/officeart/2005/8/layout/venn1"/>
    <dgm:cxn modelId="{29BB70B6-B361-4826-8344-C04E4A4BD063}" type="presOf" srcId="{6DD2761F-F408-4B01-8305-F332494DDE8D}" destId="{3EA6476C-C2FB-4C36-9DAE-BF56137045BF}" srcOrd="0" destOrd="0" presId="urn:microsoft.com/office/officeart/2005/8/layout/venn1"/>
    <dgm:cxn modelId="{5BDFD937-4EC0-43AF-BD20-1FFDB08DF5B3}" type="presParOf" srcId="{12970724-A1B9-44F7-80D6-2C0B468D2E14}" destId="{0478D0FB-A1DF-46ED-A60A-8712C77509C5}" srcOrd="0" destOrd="0" presId="urn:microsoft.com/office/officeart/2005/8/layout/venn1"/>
    <dgm:cxn modelId="{446DEAC2-A27E-45AF-B88B-5DC97980396A}" type="presParOf" srcId="{12970724-A1B9-44F7-80D6-2C0B468D2E14}" destId="{AB48FDA3-CDCD-45C2-834B-D2376AC76E0D}" srcOrd="1" destOrd="0" presId="urn:microsoft.com/office/officeart/2005/8/layout/venn1"/>
    <dgm:cxn modelId="{2E407536-F5C4-42D7-90B5-EAF4B5673E3B}" type="presParOf" srcId="{12970724-A1B9-44F7-80D6-2C0B468D2E14}" destId="{E4DF1BD2-F161-4A77-AF97-A05F90FC7377}" srcOrd="2" destOrd="0" presId="urn:microsoft.com/office/officeart/2005/8/layout/venn1"/>
    <dgm:cxn modelId="{4163759F-80EF-4EBC-A057-EAB00885BEA4}" type="presParOf" srcId="{12970724-A1B9-44F7-80D6-2C0B468D2E14}" destId="{B231A005-5B88-4723-B844-3EE2DA725F1B}" srcOrd="3" destOrd="0" presId="urn:microsoft.com/office/officeart/2005/8/layout/venn1"/>
    <dgm:cxn modelId="{9A12066C-E09D-45FD-8B34-643B574D3583}" type="presParOf" srcId="{12970724-A1B9-44F7-80D6-2C0B468D2E14}" destId="{1602EC57-8715-4488-9B8D-9BD12D6CBA85}" srcOrd="4" destOrd="0" presId="urn:microsoft.com/office/officeart/2005/8/layout/venn1"/>
    <dgm:cxn modelId="{D00FB8E9-A519-4E6E-A8AC-837EBAE41BA7}" type="presParOf" srcId="{12970724-A1B9-44F7-80D6-2C0B468D2E14}" destId="{51BCEFAA-BDC5-4703-8DFB-70CD10A1A261}" srcOrd="5" destOrd="0" presId="urn:microsoft.com/office/officeart/2005/8/layout/venn1"/>
    <dgm:cxn modelId="{3FD0B115-334F-4E65-9448-CEAA620E5D97}" type="presParOf" srcId="{12970724-A1B9-44F7-80D6-2C0B468D2E14}" destId="{7A4E97BA-DA57-464E-9C4C-A7D2A403F8DA}" srcOrd="6" destOrd="0" presId="urn:microsoft.com/office/officeart/2005/8/layout/venn1"/>
    <dgm:cxn modelId="{FF1BD20B-B316-4341-B9DF-6641320BCE1B}" type="presParOf" srcId="{12970724-A1B9-44F7-80D6-2C0B468D2E14}" destId="{C4C3D02F-7FFE-4477-90D4-BECC5AFE28D1}" srcOrd="7" destOrd="0" presId="urn:microsoft.com/office/officeart/2005/8/layout/venn1"/>
    <dgm:cxn modelId="{956977BA-BD3C-418C-8B7F-971EF3204477}" type="presParOf" srcId="{12970724-A1B9-44F7-80D6-2C0B468D2E14}" destId="{28DB43E5-9F76-4E66-A2E4-6854DA00B88F}" srcOrd="8" destOrd="0" presId="urn:microsoft.com/office/officeart/2005/8/layout/venn1"/>
    <dgm:cxn modelId="{3BD880F3-AB34-4F28-A9EA-88BFF37A7AA5}" type="presParOf" srcId="{12970724-A1B9-44F7-80D6-2C0B468D2E14}" destId="{3EA6476C-C2FB-4C36-9DAE-BF56137045BF}" srcOrd="9" destOrd="0" presId="urn:microsoft.com/office/officeart/2005/8/layout/venn1"/>
    <dgm:cxn modelId="{4681F925-0671-434B-8CAE-0972634792C2}" type="presParOf" srcId="{12970724-A1B9-44F7-80D6-2C0B468D2E14}" destId="{8B55700E-3E01-413C-B909-9AEA3FF766F2}" srcOrd="10" destOrd="0" presId="urn:microsoft.com/office/officeart/2005/8/layout/venn1"/>
    <dgm:cxn modelId="{9253EFBD-C301-4F33-AFED-1CD898631697}" type="presParOf" srcId="{12970724-A1B9-44F7-80D6-2C0B468D2E14}" destId="{05D14904-6AF7-4392-8AD6-595C6E7FE55A}" srcOrd="11" destOrd="0" presId="urn:microsoft.com/office/officeart/2005/8/layout/venn1"/>
    <dgm:cxn modelId="{F4053AE7-72E1-4698-B6F9-A81E0905B917}" type="presParOf" srcId="{12970724-A1B9-44F7-80D6-2C0B468D2E14}" destId="{3BF3D964-136B-416F-AEE6-79315B398170}" srcOrd="12" destOrd="0" presId="urn:microsoft.com/office/officeart/2005/8/layout/venn1"/>
    <dgm:cxn modelId="{C2021063-74F9-4025-B3C6-19DBD621E9DC}" type="presParOf" srcId="{12970724-A1B9-44F7-80D6-2C0B468D2E14}" destId="{0D58CCCD-B3BB-436D-8408-3FB438188A87}" srcOrd="13" destOrd="0" presId="urn:microsoft.com/office/officeart/2005/8/layout/ven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4F710AB-E901-4352-BE2B-40C4F8B9930E}" type="doc">
      <dgm:prSet loTypeId="urn:microsoft.com/office/officeart/2005/8/layout/vProcess5" loCatId="process" qsTypeId="urn:microsoft.com/office/officeart/2005/8/quickstyle/simple4" qsCatId="simple" csTypeId="urn:microsoft.com/office/officeart/2005/8/colors/accent1_2" csCatId="accent1" phldr="1"/>
      <dgm:spPr/>
      <dgm:t>
        <a:bodyPr/>
        <a:lstStyle/>
        <a:p>
          <a:endParaRPr lang="ru-RU"/>
        </a:p>
      </dgm:t>
    </dgm:pt>
    <dgm:pt modelId="{CCC27177-BC8B-4D6B-8249-AEC84D748CAB}">
      <dgm:prSet phldrT="[Текст]" custT="1"/>
      <dgm:spPr/>
      <dgm:t>
        <a:bodyPr/>
        <a:lstStyle/>
        <a:p>
          <a:pPr algn="just"/>
          <a:r>
            <a:rPr lang="ru-RU" sz="1200" b="1" dirty="0" smtClean="0">
              <a:latin typeface="Arial Narrow" pitchFamily="34" charset="0"/>
            </a:rPr>
            <a:t>СПЕЦИАЛЬНАЯ ОЦЕНКА УСЛОВИЙ ТРУДА</a:t>
          </a:r>
          <a:endParaRPr lang="ru-RU" sz="1200" b="1" dirty="0">
            <a:latin typeface="Arial Narrow" pitchFamily="34" charset="0"/>
          </a:endParaRPr>
        </a:p>
      </dgm:t>
    </dgm:pt>
    <dgm:pt modelId="{E93265D7-533A-4A0B-B003-99A9025E5CB0}" type="parTrans" cxnId="{D1B4AD93-8026-4B0B-9A6E-B5C8F72B6891}">
      <dgm:prSet/>
      <dgm:spPr/>
      <dgm:t>
        <a:bodyPr/>
        <a:lstStyle/>
        <a:p>
          <a:endParaRPr lang="ru-RU"/>
        </a:p>
      </dgm:t>
    </dgm:pt>
    <dgm:pt modelId="{CF9388B0-D08E-4A79-AE7F-268498820631}" type="sibTrans" cxnId="{D1B4AD93-8026-4B0B-9A6E-B5C8F72B6891}">
      <dgm:prSet/>
      <dgm:spPr/>
      <dgm:t>
        <a:bodyPr/>
        <a:lstStyle/>
        <a:p>
          <a:endParaRPr lang="ru-RU"/>
        </a:p>
      </dgm:t>
    </dgm:pt>
    <dgm:pt modelId="{30FBA397-5FCC-434D-8249-B9FCD6680C92}">
      <dgm:prSet phldrT="[Текст]" custT="1"/>
      <dgm:spPr/>
      <dgm:t>
        <a:bodyPr/>
        <a:lstStyle/>
        <a:p>
          <a:pPr algn="just"/>
          <a:r>
            <a:rPr lang="ru-RU" sz="1200" b="1" dirty="0" smtClean="0">
              <a:latin typeface="Arial Narrow" pitchFamily="34" charset="0"/>
            </a:rPr>
            <a:t>ПРОИЗВОДСТВЕННЫЙ КОНТРОЛЬ</a:t>
          </a:r>
          <a:endParaRPr lang="ru-RU" sz="1200" b="1" dirty="0">
            <a:latin typeface="Arial Narrow" pitchFamily="34" charset="0"/>
          </a:endParaRPr>
        </a:p>
      </dgm:t>
    </dgm:pt>
    <dgm:pt modelId="{658CF346-4F1A-4F6B-911F-E51C133400C7}" type="parTrans" cxnId="{40395E4A-EB43-4E1E-AF38-59D2CF2785B0}">
      <dgm:prSet/>
      <dgm:spPr/>
      <dgm:t>
        <a:bodyPr/>
        <a:lstStyle/>
        <a:p>
          <a:endParaRPr lang="ru-RU"/>
        </a:p>
      </dgm:t>
    </dgm:pt>
    <dgm:pt modelId="{4D9E7118-F12D-4F83-BE3F-B18AA44FB78A}" type="sibTrans" cxnId="{40395E4A-EB43-4E1E-AF38-59D2CF2785B0}">
      <dgm:prSet/>
      <dgm:spPr/>
      <dgm:t>
        <a:bodyPr/>
        <a:lstStyle/>
        <a:p>
          <a:endParaRPr lang="ru-RU"/>
        </a:p>
      </dgm:t>
    </dgm:pt>
    <dgm:pt modelId="{2F6BC314-EB27-422E-94FD-1673C10CB134}">
      <dgm:prSet phldrT="[Текст]" custT="1"/>
      <dgm:spPr/>
      <dgm:t>
        <a:bodyPr/>
        <a:lstStyle/>
        <a:p>
          <a:pPr algn="just"/>
          <a:r>
            <a:rPr lang="ru-RU" sz="1200" b="1" dirty="0" smtClean="0">
              <a:latin typeface="Arial Narrow" pitchFamily="34" charset="0"/>
            </a:rPr>
            <a:t>КОНТРОЛЬ РАБОТОДАТЕЛЯ ЗА СОСТОЯНИЕМ УСЛОВИЙ И ОХРАНЫ ТРУДА И СОБЛЮДЕНИЕМ ТРЕБОВАНИЙ ОХРАНЫ ТРУДА В СТРУКТУРНЫХ ПОДРАЗДЕЛЕНИЯХ И НА РАБОЧИХ МЕСТАХ</a:t>
          </a:r>
          <a:endParaRPr lang="ru-RU" sz="1200" b="1" dirty="0">
            <a:latin typeface="Arial Narrow" pitchFamily="34" charset="0"/>
          </a:endParaRPr>
        </a:p>
      </dgm:t>
    </dgm:pt>
    <dgm:pt modelId="{8A219E5D-3216-48B4-843A-C2C221292C88}" type="parTrans" cxnId="{25B33D27-F7EA-44E9-8FC6-C0D79C369113}">
      <dgm:prSet/>
      <dgm:spPr/>
      <dgm:t>
        <a:bodyPr/>
        <a:lstStyle/>
        <a:p>
          <a:endParaRPr lang="ru-RU"/>
        </a:p>
      </dgm:t>
    </dgm:pt>
    <dgm:pt modelId="{420490FF-692A-411C-90C1-2F9008CEB2F7}" type="sibTrans" cxnId="{25B33D27-F7EA-44E9-8FC6-C0D79C369113}">
      <dgm:prSet/>
      <dgm:spPr/>
      <dgm:t>
        <a:bodyPr/>
        <a:lstStyle/>
        <a:p>
          <a:endParaRPr lang="ru-RU"/>
        </a:p>
      </dgm:t>
    </dgm:pt>
    <dgm:pt modelId="{4D19EE95-3452-444C-B264-03B4C1D40219}">
      <dgm:prSet phldrT="[Текст]" custT="1"/>
      <dgm:spPr/>
      <dgm:t>
        <a:bodyPr/>
        <a:lstStyle/>
        <a:p>
          <a:pPr algn="just"/>
          <a:r>
            <a:rPr lang="ru-RU" sz="1200" b="1" dirty="0" smtClean="0">
              <a:latin typeface="Arial Narrow" pitchFamily="34" charset="0"/>
            </a:rPr>
            <a:t>РАССЛЕДОВАНИЕ НЕСЧАСТНЫХ СЛУЧАЕВ НА ПРОИЗВОДСТВЕ, ПРОФЕССИОНАЛЬНЫХ ЗАБОЛЕВАНИЙ</a:t>
          </a:r>
          <a:endParaRPr lang="ru-RU" sz="1200" b="1" dirty="0">
            <a:latin typeface="Arial Narrow" pitchFamily="34" charset="0"/>
          </a:endParaRPr>
        </a:p>
      </dgm:t>
    </dgm:pt>
    <dgm:pt modelId="{A3FC1EC9-7DCD-447C-B03B-47C68B754340}" type="parTrans" cxnId="{A3D7D679-22DC-4DAE-BF09-2EB4565A2433}">
      <dgm:prSet/>
      <dgm:spPr/>
      <dgm:t>
        <a:bodyPr/>
        <a:lstStyle/>
        <a:p>
          <a:endParaRPr lang="ru-RU"/>
        </a:p>
      </dgm:t>
    </dgm:pt>
    <dgm:pt modelId="{C8AC2D2F-F06B-4E80-BE3C-212D8C2B0B82}" type="sibTrans" cxnId="{A3D7D679-22DC-4DAE-BF09-2EB4565A2433}">
      <dgm:prSet/>
      <dgm:spPr/>
      <dgm:t>
        <a:bodyPr/>
        <a:lstStyle/>
        <a:p>
          <a:endParaRPr lang="ru-RU"/>
        </a:p>
      </dgm:t>
    </dgm:pt>
    <dgm:pt modelId="{AA800E2F-F513-40A5-8B43-D49F735F6D8D}">
      <dgm:prSet phldrT="[Текст]" custT="1"/>
      <dgm:spPr/>
      <dgm:t>
        <a:bodyPr/>
        <a:lstStyle/>
        <a:p>
          <a:pPr algn="just"/>
          <a:r>
            <a:rPr lang="ru-RU" sz="1200" b="1" dirty="0" smtClean="0">
              <a:latin typeface="Arial Narrow" pitchFamily="34" charset="0"/>
            </a:rPr>
            <a:t>РАССМОТРЕНИЕ ОБСТОЯТЕЛЬСТВ И ПРИЧИН, ПРИВЕДШИХ К ВОЗНИКНОВЕНИЮ МИКРОПОВРЕЖДЕНИЙ (МИКРОТРАВМ)</a:t>
          </a:r>
          <a:endParaRPr lang="ru-RU" sz="1200" b="1" dirty="0">
            <a:latin typeface="Arial Narrow" pitchFamily="34" charset="0"/>
          </a:endParaRPr>
        </a:p>
      </dgm:t>
    </dgm:pt>
    <dgm:pt modelId="{68D7BFD8-B9DA-4626-8210-CB890519F5E0}" type="parTrans" cxnId="{A46836AF-6380-4339-B541-504B17D34169}">
      <dgm:prSet/>
      <dgm:spPr/>
      <dgm:t>
        <a:bodyPr/>
        <a:lstStyle/>
        <a:p>
          <a:endParaRPr lang="ru-RU"/>
        </a:p>
      </dgm:t>
    </dgm:pt>
    <dgm:pt modelId="{0E15D9AB-C11A-4D79-9EC4-B471D0C6BEC8}" type="sibTrans" cxnId="{A46836AF-6380-4339-B541-504B17D34169}">
      <dgm:prSet/>
      <dgm:spPr/>
      <dgm:t>
        <a:bodyPr/>
        <a:lstStyle/>
        <a:p>
          <a:endParaRPr lang="ru-RU"/>
        </a:p>
      </dgm:t>
    </dgm:pt>
    <dgm:pt modelId="{0201749B-C839-4225-B61E-B5F2EA7BCAD3}" type="pres">
      <dgm:prSet presAssocID="{84F710AB-E901-4352-BE2B-40C4F8B9930E}" presName="outerComposite" presStyleCnt="0">
        <dgm:presLayoutVars>
          <dgm:chMax val="5"/>
          <dgm:dir/>
          <dgm:resizeHandles val="exact"/>
        </dgm:presLayoutVars>
      </dgm:prSet>
      <dgm:spPr/>
      <dgm:t>
        <a:bodyPr/>
        <a:lstStyle/>
        <a:p>
          <a:endParaRPr lang="ru-RU"/>
        </a:p>
      </dgm:t>
    </dgm:pt>
    <dgm:pt modelId="{C2FFAB54-81C0-4891-972D-E40A3E6C9A42}" type="pres">
      <dgm:prSet presAssocID="{84F710AB-E901-4352-BE2B-40C4F8B9930E}" presName="dummyMaxCanvas" presStyleCnt="0">
        <dgm:presLayoutVars/>
      </dgm:prSet>
      <dgm:spPr/>
      <dgm:t>
        <a:bodyPr/>
        <a:lstStyle/>
        <a:p>
          <a:endParaRPr lang="ru-RU"/>
        </a:p>
      </dgm:t>
    </dgm:pt>
    <dgm:pt modelId="{8AA07B32-E68D-4C06-9CFB-B8126C09CD60}" type="pres">
      <dgm:prSet presAssocID="{84F710AB-E901-4352-BE2B-40C4F8B9930E}" presName="FiveNodes_1" presStyleLbl="node1" presStyleIdx="0" presStyleCnt="5">
        <dgm:presLayoutVars>
          <dgm:bulletEnabled val="1"/>
        </dgm:presLayoutVars>
      </dgm:prSet>
      <dgm:spPr/>
      <dgm:t>
        <a:bodyPr/>
        <a:lstStyle/>
        <a:p>
          <a:endParaRPr lang="ru-RU"/>
        </a:p>
      </dgm:t>
    </dgm:pt>
    <dgm:pt modelId="{2390379F-17A6-4BDA-A702-79A1EF2C17D8}" type="pres">
      <dgm:prSet presAssocID="{84F710AB-E901-4352-BE2B-40C4F8B9930E}" presName="FiveNodes_2" presStyleLbl="node1" presStyleIdx="1" presStyleCnt="5">
        <dgm:presLayoutVars>
          <dgm:bulletEnabled val="1"/>
        </dgm:presLayoutVars>
      </dgm:prSet>
      <dgm:spPr/>
      <dgm:t>
        <a:bodyPr/>
        <a:lstStyle/>
        <a:p>
          <a:endParaRPr lang="ru-RU"/>
        </a:p>
      </dgm:t>
    </dgm:pt>
    <dgm:pt modelId="{0A1054BC-8CE8-488D-8107-EA483730B04A}" type="pres">
      <dgm:prSet presAssocID="{84F710AB-E901-4352-BE2B-40C4F8B9930E}" presName="FiveNodes_3" presStyleLbl="node1" presStyleIdx="2" presStyleCnt="5">
        <dgm:presLayoutVars>
          <dgm:bulletEnabled val="1"/>
        </dgm:presLayoutVars>
      </dgm:prSet>
      <dgm:spPr/>
      <dgm:t>
        <a:bodyPr/>
        <a:lstStyle/>
        <a:p>
          <a:endParaRPr lang="ru-RU"/>
        </a:p>
      </dgm:t>
    </dgm:pt>
    <dgm:pt modelId="{292CB1BA-077C-4AFD-A5BE-71ECF3001C58}" type="pres">
      <dgm:prSet presAssocID="{84F710AB-E901-4352-BE2B-40C4F8B9930E}" presName="FiveNodes_4" presStyleLbl="node1" presStyleIdx="3" presStyleCnt="5">
        <dgm:presLayoutVars>
          <dgm:bulletEnabled val="1"/>
        </dgm:presLayoutVars>
      </dgm:prSet>
      <dgm:spPr/>
      <dgm:t>
        <a:bodyPr/>
        <a:lstStyle/>
        <a:p>
          <a:endParaRPr lang="ru-RU"/>
        </a:p>
      </dgm:t>
    </dgm:pt>
    <dgm:pt modelId="{4FD492E2-17CE-4F1C-85C6-A69EEDB3578D}" type="pres">
      <dgm:prSet presAssocID="{84F710AB-E901-4352-BE2B-40C4F8B9930E}" presName="FiveNodes_5" presStyleLbl="node1" presStyleIdx="4" presStyleCnt="5">
        <dgm:presLayoutVars>
          <dgm:bulletEnabled val="1"/>
        </dgm:presLayoutVars>
      </dgm:prSet>
      <dgm:spPr/>
      <dgm:t>
        <a:bodyPr/>
        <a:lstStyle/>
        <a:p>
          <a:endParaRPr lang="ru-RU"/>
        </a:p>
      </dgm:t>
    </dgm:pt>
    <dgm:pt modelId="{8932678F-5EBF-460A-8342-7DF858385C50}" type="pres">
      <dgm:prSet presAssocID="{84F710AB-E901-4352-BE2B-40C4F8B9930E}" presName="FiveConn_1-2" presStyleLbl="fgAccFollowNode1" presStyleIdx="0" presStyleCnt="4">
        <dgm:presLayoutVars>
          <dgm:bulletEnabled val="1"/>
        </dgm:presLayoutVars>
      </dgm:prSet>
      <dgm:spPr/>
      <dgm:t>
        <a:bodyPr/>
        <a:lstStyle/>
        <a:p>
          <a:endParaRPr lang="ru-RU"/>
        </a:p>
      </dgm:t>
    </dgm:pt>
    <dgm:pt modelId="{C383BC08-40B4-4B2F-8123-98C3940F0E39}" type="pres">
      <dgm:prSet presAssocID="{84F710AB-E901-4352-BE2B-40C4F8B9930E}" presName="FiveConn_2-3" presStyleLbl="fgAccFollowNode1" presStyleIdx="1" presStyleCnt="4">
        <dgm:presLayoutVars>
          <dgm:bulletEnabled val="1"/>
        </dgm:presLayoutVars>
      </dgm:prSet>
      <dgm:spPr/>
      <dgm:t>
        <a:bodyPr/>
        <a:lstStyle/>
        <a:p>
          <a:endParaRPr lang="ru-RU"/>
        </a:p>
      </dgm:t>
    </dgm:pt>
    <dgm:pt modelId="{F7984F99-2989-4AC8-B9E6-B1704C9B8CB5}" type="pres">
      <dgm:prSet presAssocID="{84F710AB-E901-4352-BE2B-40C4F8B9930E}" presName="FiveConn_3-4" presStyleLbl="fgAccFollowNode1" presStyleIdx="2" presStyleCnt="4">
        <dgm:presLayoutVars>
          <dgm:bulletEnabled val="1"/>
        </dgm:presLayoutVars>
      </dgm:prSet>
      <dgm:spPr/>
      <dgm:t>
        <a:bodyPr/>
        <a:lstStyle/>
        <a:p>
          <a:endParaRPr lang="ru-RU"/>
        </a:p>
      </dgm:t>
    </dgm:pt>
    <dgm:pt modelId="{2CE12A99-3D79-4107-B7A4-863C58ADA8C3}" type="pres">
      <dgm:prSet presAssocID="{84F710AB-E901-4352-BE2B-40C4F8B9930E}" presName="FiveConn_4-5" presStyleLbl="fgAccFollowNode1" presStyleIdx="3" presStyleCnt="4">
        <dgm:presLayoutVars>
          <dgm:bulletEnabled val="1"/>
        </dgm:presLayoutVars>
      </dgm:prSet>
      <dgm:spPr/>
      <dgm:t>
        <a:bodyPr/>
        <a:lstStyle/>
        <a:p>
          <a:endParaRPr lang="ru-RU"/>
        </a:p>
      </dgm:t>
    </dgm:pt>
    <dgm:pt modelId="{7738FC8A-6830-4C48-AE39-E79892547733}" type="pres">
      <dgm:prSet presAssocID="{84F710AB-E901-4352-BE2B-40C4F8B9930E}" presName="FiveNodes_1_text" presStyleLbl="node1" presStyleIdx="4" presStyleCnt="5">
        <dgm:presLayoutVars>
          <dgm:bulletEnabled val="1"/>
        </dgm:presLayoutVars>
      </dgm:prSet>
      <dgm:spPr/>
      <dgm:t>
        <a:bodyPr/>
        <a:lstStyle/>
        <a:p>
          <a:endParaRPr lang="ru-RU"/>
        </a:p>
      </dgm:t>
    </dgm:pt>
    <dgm:pt modelId="{7FCE7B78-717F-4CBA-9298-6B0386441621}" type="pres">
      <dgm:prSet presAssocID="{84F710AB-E901-4352-BE2B-40C4F8B9930E}" presName="FiveNodes_2_text" presStyleLbl="node1" presStyleIdx="4" presStyleCnt="5">
        <dgm:presLayoutVars>
          <dgm:bulletEnabled val="1"/>
        </dgm:presLayoutVars>
      </dgm:prSet>
      <dgm:spPr/>
      <dgm:t>
        <a:bodyPr/>
        <a:lstStyle/>
        <a:p>
          <a:endParaRPr lang="ru-RU"/>
        </a:p>
      </dgm:t>
    </dgm:pt>
    <dgm:pt modelId="{5106E6CE-5E43-44FF-B7F7-1797361581C9}" type="pres">
      <dgm:prSet presAssocID="{84F710AB-E901-4352-BE2B-40C4F8B9930E}" presName="FiveNodes_3_text" presStyleLbl="node1" presStyleIdx="4" presStyleCnt="5">
        <dgm:presLayoutVars>
          <dgm:bulletEnabled val="1"/>
        </dgm:presLayoutVars>
      </dgm:prSet>
      <dgm:spPr/>
      <dgm:t>
        <a:bodyPr/>
        <a:lstStyle/>
        <a:p>
          <a:endParaRPr lang="ru-RU"/>
        </a:p>
      </dgm:t>
    </dgm:pt>
    <dgm:pt modelId="{F127D0EB-F8DF-4CD9-9690-4CCD47D0C38E}" type="pres">
      <dgm:prSet presAssocID="{84F710AB-E901-4352-BE2B-40C4F8B9930E}" presName="FiveNodes_4_text" presStyleLbl="node1" presStyleIdx="4" presStyleCnt="5">
        <dgm:presLayoutVars>
          <dgm:bulletEnabled val="1"/>
        </dgm:presLayoutVars>
      </dgm:prSet>
      <dgm:spPr/>
      <dgm:t>
        <a:bodyPr/>
        <a:lstStyle/>
        <a:p>
          <a:endParaRPr lang="ru-RU"/>
        </a:p>
      </dgm:t>
    </dgm:pt>
    <dgm:pt modelId="{59D9A31B-F371-44CA-93DE-796AB3A8E56B}" type="pres">
      <dgm:prSet presAssocID="{84F710AB-E901-4352-BE2B-40C4F8B9930E}" presName="FiveNodes_5_text" presStyleLbl="node1" presStyleIdx="4" presStyleCnt="5">
        <dgm:presLayoutVars>
          <dgm:bulletEnabled val="1"/>
        </dgm:presLayoutVars>
      </dgm:prSet>
      <dgm:spPr/>
      <dgm:t>
        <a:bodyPr/>
        <a:lstStyle/>
        <a:p>
          <a:endParaRPr lang="ru-RU"/>
        </a:p>
      </dgm:t>
    </dgm:pt>
  </dgm:ptLst>
  <dgm:cxnLst>
    <dgm:cxn modelId="{4C08E246-0A20-4D63-A185-D9EAF4A391B9}" type="presOf" srcId="{30FBA397-5FCC-434D-8249-B9FCD6680C92}" destId="{2390379F-17A6-4BDA-A702-79A1EF2C17D8}" srcOrd="0" destOrd="0" presId="urn:microsoft.com/office/officeart/2005/8/layout/vProcess5"/>
    <dgm:cxn modelId="{D3E192D9-6456-40A5-B31D-33BB50229D57}" type="presOf" srcId="{4D9E7118-F12D-4F83-BE3F-B18AA44FB78A}" destId="{C383BC08-40B4-4B2F-8123-98C3940F0E39}" srcOrd="0" destOrd="0" presId="urn:microsoft.com/office/officeart/2005/8/layout/vProcess5"/>
    <dgm:cxn modelId="{953E0A32-AF05-4C47-BFB2-7BAEB364F610}" type="presOf" srcId="{30FBA397-5FCC-434D-8249-B9FCD6680C92}" destId="{7FCE7B78-717F-4CBA-9298-6B0386441621}" srcOrd="1" destOrd="0" presId="urn:microsoft.com/office/officeart/2005/8/layout/vProcess5"/>
    <dgm:cxn modelId="{5431910F-293A-48A1-B182-E42B02978A2C}" type="presOf" srcId="{CF9388B0-D08E-4A79-AE7F-268498820631}" destId="{8932678F-5EBF-460A-8342-7DF858385C50}" srcOrd="0" destOrd="0" presId="urn:microsoft.com/office/officeart/2005/8/layout/vProcess5"/>
    <dgm:cxn modelId="{A46836AF-6380-4339-B541-504B17D34169}" srcId="{84F710AB-E901-4352-BE2B-40C4F8B9930E}" destId="{AA800E2F-F513-40A5-8B43-D49F735F6D8D}" srcOrd="4" destOrd="0" parTransId="{68D7BFD8-B9DA-4626-8210-CB890519F5E0}" sibTransId="{0E15D9AB-C11A-4D79-9EC4-B471D0C6BEC8}"/>
    <dgm:cxn modelId="{A3D7D679-22DC-4DAE-BF09-2EB4565A2433}" srcId="{84F710AB-E901-4352-BE2B-40C4F8B9930E}" destId="{4D19EE95-3452-444C-B264-03B4C1D40219}" srcOrd="3" destOrd="0" parTransId="{A3FC1EC9-7DCD-447C-B03B-47C68B754340}" sibTransId="{C8AC2D2F-F06B-4E80-BE3C-212D8C2B0B82}"/>
    <dgm:cxn modelId="{1BA8F6A3-C48D-4B6D-8C92-57EF96742391}" type="presOf" srcId="{AA800E2F-F513-40A5-8B43-D49F735F6D8D}" destId="{4FD492E2-17CE-4F1C-85C6-A69EEDB3578D}" srcOrd="0" destOrd="0" presId="urn:microsoft.com/office/officeart/2005/8/layout/vProcess5"/>
    <dgm:cxn modelId="{D1B4AD93-8026-4B0B-9A6E-B5C8F72B6891}" srcId="{84F710AB-E901-4352-BE2B-40C4F8B9930E}" destId="{CCC27177-BC8B-4D6B-8249-AEC84D748CAB}" srcOrd="0" destOrd="0" parTransId="{E93265D7-533A-4A0B-B003-99A9025E5CB0}" sibTransId="{CF9388B0-D08E-4A79-AE7F-268498820631}"/>
    <dgm:cxn modelId="{F896429D-1171-457C-B6E1-DE075C889256}" type="presOf" srcId="{AA800E2F-F513-40A5-8B43-D49F735F6D8D}" destId="{59D9A31B-F371-44CA-93DE-796AB3A8E56B}" srcOrd="1" destOrd="0" presId="urn:microsoft.com/office/officeart/2005/8/layout/vProcess5"/>
    <dgm:cxn modelId="{A0091437-0F48-4CC9-9C95-717A000755FB}" type="presOf" srcId="{CCC27177-BC8B-4D6B-8249-AEC84D748CAB}" destId="{7738FC8A-6830-4C48-AE39-E79892547733}" srcOrd="1" destOrd="0" presId="urn:microsoft.com/office/officeart/2005/8/layout/vProcess5"/>
    <dgm:cxn modelId="{A3DE8B44-C53D-4F61-AAA7-5EBB7215A12E}" type="presOf" srcId="{4D19EE95-3452-444C-B264-03B4C1D40219}" destId="{292CB1BA-077C-4AFD-A5BE-71ECF3001C58}" srcOrd="0" destOrd="0" presId="urn:microsoft.com/office/officeart/2005/8/layout/vProcess5"/>
    <dgm:cxn modelId="{22DA9725-26AC-4594-8B2E-1B29B4D5480D}" type="presOf" srcId="{2F6BC314-EB27-422E-94FD-1673C10CB134}" destId="{5106E6CE-5E43-44FF-B7F7-1797361581C9}" srcOrd="1" destOrd="0" presId="urn:microsoft.com/office/officeart/2005/8/layout/vProcess5"/>
    <dgm:cxn modelId="{5E2FF2B4-5C90-4CB6-9FD9-FB776679A2B9}" type="presOf" srcId="{420490FF-692A-411C-90C1-2F9008CEB2F7}" destId="{F7984F99-2989-4AC8-B9E6-B1704C9B8CB5}" srcOrd="0" destOrd="0" presId="urn:microsoft.com/office/officeart/2005/8/layout/vProcess5"/>
    <dgm:cxn modelId="{40395E4A-EB43-4E1E-AF38-59D2CF2785B0}" srcId="{84F710AB-E901-4352-BE2B-40C4F8B9930E}" destId="{30FBA397-5FCC-434D-8249-B9FCD6680C92}" srcOrd="1" destOrd="0" parTransId="{658CF346-4F1A-4F6B-911F-E51C133400C7}" sibTransId="{4D9E7118-F12D-4F83-BE3F-B18AA44FB78A}"/>
    <dgm:cxn modelId="{E379A387-BFA7-42DE-A7B5-2BBA3959584E}" type="presOf" srcId="{C8AC2D2F-F06B-4E80-BE3C-212D8C2B0B82}" destId="{2CE12A99-3D79-4107-B7A4-863C58ADA8C3}" srcOrd="0" destOrd="0" presId="urn:microsoft.com/office/officeart/2005/8/layout/vProcess5"/>
    <dgm:cxn modelId="{BB6C0411-400E-44FE-9FC2-81C1993CD139}" type="presOf" srcId="{CCC27177-BC8B-4D6B-8249-AEC84D748CAB}" destId="{8AA07B32-E68D-4C06-9CFB-B8126C09CD60}" srcOrd="0" destOrd="0" presId="urn:microsoft.com/office/officeart/2005/8/layout/vProcess5"/>
    <dgm:cxn modelId="{2726C4A7-30EE-4332-9235-92B4D865AB34}" type="presOf" srcId="{2F6BC314-EB27-422E-94FD-1673C10CB134}" destId="{0A1054BC-8CE8-488D-8107-EA483730B04A}" srcOrd="0" destOrd="0" presId="urn:microsoft.com/office/officeart/2005/8/layout/vProcess5"/>
    <dgm:cxn modelId="{25B33D27-F7EA-44E9-8FC6-C0D79C369113}" srcId="{84F710AB-E901-4352-BE2B-40C4F8B9930E}" destId="{2F6BC314-EB27-422E-94FD-1673C10CB134}" srcOrd="2" destOrd="0" parTransId="{8A219E5D-3216-48B4-843A-C2C221292C88}" sibTransId="{420490FF-692A-411C-90C1-2F9008CEB2F7}"/>
    <dgm:cxn modelId="{A7CDBEB3-1B19-446A-B874-45FF79C202D4}" type="presOf" srcId="{4D19EE95-3452-444C-B264-03B4C1D40219}" destId="{F127D0EB-F8DF-4CD9-9690-4CCD47D0C38E}" srcOrd="1" destOrd="0" presId="urn:microsoft.com/office/officeart/2005/8/layout/vProcess5"/>
    <dgm:cxn modelId="{FFA0534F-E7AB-486A-8037-0E8713DAB328}" type="presOf" srcId="{84F710AB-E901-4352-BE2B-40C4F8B9930E}" destId="{0201749B-C839-4225-B61E-B5F2EA7BCAD3}" srcOrd="0" destOrd="0" presId="urn:microsoft.com/office/officeart/2005/8/layout/vProcess5"/>
    <dgm:cxn modelId="{79722D16-5A12-4E43-8602-6B0A092C70C7}" type="presParOf" srcId="{0201749B-C839-4225-B61E-B5F2EA7BCAD3}" destId="{C2FFAB54-81C0-4891-972D-E40A3E6C9A42}" srcOrd="0" destOrd="0" presId="urn:microsoft.com/office/officeart/2005/8/layout/vProcess5"/>
    <dgm:cxn modelId="{97123561-B957-43CC-8ACB-2235A591B5AA}" type="presParOf" srcId="{0201749B-C839-4225-B61E-B5F2EA7BCAD3}" destId="{8AA07B32-E68D-4C06-9CFB-B8126C09CD60}" srcOrd="1" destOrd="0" presId="urn:microsoft.com/office/officeart/2005/8/layout/vProcess5"/>
    <dgm:cxn modelId="{F0D849A4-F531-4708-A74C-64195C6CC4C2}" type="presParOf" srcId="{0201749B-C839-4225-B61E-B5F2EA7BCAD3}" destId="{2390379F-17A6-4BDA-A702-79A1EF2C17D8}" srcOrd="2" destOrd="0" presId="urn:microsoft.com/office/officeart/2005/8/layout/vProcess5"/>
    <dgm:cxn modelId="{99ABA97E-21C1-47C0-86F6-04774DBD9D99}" type="presParOf" srcId="{0201749B-C839-4225-B61E-B5F2EA7BCAD3}" destId="{0A1054BC-8CE8-488D-8107-EA483730B04A}" srcOrd="3" destOrd="0" presId="urn:microsoft.com/office/officeart/2005/8/layout/vProcess5"/>
    <dgm:cxn modelId="{9702EC2E-F435-4FEE-9582-E2988765B446}" type="presParOf" srcId="{0201749B-C839-4225-B61E-B5F2EA7BCAD3}" destId="{292CB1BA-077C-4AFD-A5BE-71ECF3001C58}" srcOrd="4" destOrd="0" presId="urn:microsoft.com/office/officeart/2005/8/layout/vProcess5"/>
    <dgm:cxn modelId="{7D4F5D8F-CD6F-4999-8B1A-9ECB107D5CD7}" type="presParOf" srcId="{0201749B-C839-4225-B61E-B5F2EA7BCAD3}" destId="{4FD492E2-17CE-4F1C-85C6-A69EEDB3578D}" srcOrd="5" destOrd="0" presId="urn:microsoft.com/office/officeart/2005/8/layout/vProcess5"/>
    <dgm:cxn modelId="{96AF9134-B245-4B92-9B2D-9F07C0FD3F2B}" type="presParOf" srcId="{0201749B-C839-4225-B61E-B5F2EA7BCAD3}" destId="{8932678F-5EBF-460A-8342-7DF858385C50}" srcOrd="6" destOrd="0" presId="urn:microsoft.com/office/officeart/2005/8/layout/vProcess5"/>
    <dgm:cxn modelId="{88B32D0B-0C2D-49F3-857B-0CF92CE7040B}" type="presParOf" srcId="{0201749B-C839-4225-B61E-B5F2EA7BCAD3}" destId="{C383BC08-40B4-4B2F-8123-98C3940F0E39}" srcOrd="7" destOrd="0" presId="urn:microsoft.com/office/officeart/2005/8/layout/vProcess5"/>
    <dgm:cxn modelId="{786E630B-F5E5-4A5B-A9C2-7F34EA070C4F}" type="presParOf" srcId="{0201749B-C839-4225-B61E-B5F2EA7BCAD3}" destId="{F7984F99-2989-4AC8-B9E6-B1704C9B8CB5}" srcOrd="8" destOrd="0" presId="urn:microsoft.com/office/officeart/2005/8/layout/vProcess5"/>
    <dgm:cxn modelId="{6E91174D-2E4C-4D2B-8C49-9C043D829162}" type="presParOf" srcId="{0201749B-C839-4225-B61E-B5F2EA7BCAD3}" destId="{2CE12A99-3D79-4107-B7A4-863C58ADA8C3}" srcOrd="9" destOrd="0" presId="urn:microsoft.com/office/officeart/2005/8/layout/vProcess5"/>
    <dgm:cxn modelId="{BE440B59-4626-4266-B2A4-55825A42EEF7}" type="presParOf" srcId="{0201749B-C839-4225-B61E-B5F2EA7BCAD3}" destId="{7738FC8A-6830-4C48-AE39-E79892547733}" srcOrd="10" destOrd="0" presId="urn:microsoft.com/office/officeart/2005/8/layout/vProcess5"/>
    <dgm:cxn modelId="{DE9302BE-520F-40AA-99D1-8E5803229BE0}" type="presParOf" srcId="{0201749B-C839-4225-B61E-B5F2EA7BCAD3}" destId="{7FCE7B78-717F-4CBA-9298-6B0386441621}" srcOrd="11" destOrd="0" presId="urn:microsoft.com/office/officeart/2005/8/layout/vProcess5"/>
    <dgm:cxn modelId="{CFD862E0-5536-4994-9205-EC956B9610F1}" type="presParOf" srcId="{0201749B-C839-4225-B61E-B5F2EA7BCAD3}" destId="{5106E6CE-5E43-44FF-B7F7-1797361581C9}" srcOrd="12" destOrd="0" presId="urn:microsoft.com/office/officeart/2005/8/layout/vProcess5"/>
    <dgm:cxn modelId="{B35835FD-6735-4FE5-994A-C3BF7ADE3EBC}" type="presParOf" srcId="{0201749B-C839-4225-B61E-B5F2EA7BCAD3}" destId="{F127D0EB-F8DF-4CD9-9690-4CCD47D0C38E}" srcOrd="13" destOrd="0" presId="urn:microsoft.com/office/officeart/2005/8/layout/vProcess5"/>
    <dgm:cxn modelId="{F35F94B8-106A-447B-95D8-1A5FB066FCAF}" type="presParOf" srcId="{0201749B-C839-4225-B61E-B5F2EA7BCAD3}" destId="{59D9A31B-F371-44CA-93DE-796AB3A8E56B}" srcOrd="14"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45BCD35-855F-407D-B355-D5EA2170D89D}" type="doc">
      <dgm:prSet loTypeId="urn:microsoft.com/office/officeart/2005/8/layout/default" loCatId="list" qsTypeId="urn:microsoft.com/office/officeart/2005/8/quickstyle/simple4" qsCatId="simple" csTypeId="urn:microsoft.com/office/officeart/2005/8/colors/accent1_2" csCatId="accent1" phldr="1"/>
      <dgm:spPr/>
      <dgm:t>
        <a:bodyPr/>
        <a:lstStyle/>
        <a:p>
          <a:endParaRPr lang="ru-RU"/>
        </a:p>
      </dgm:t>
    </dgm:pt>
    <dgm:pt modelId="{348194E3-A33C-4CFF-BA49-119EC657DB16}">
      <dgm:prSet custT="1"/>
      <dgm:spPr/>
      <dgm:t>
        <a:bodyPr/>
        <a:lstStyle/>
        <a:p>
          <a:pPr marL="0" marR="0" indent="0" defTabSz="914400" rtl="0" eaLnBrk="1" fontAlgn="auto" latinLnBrk="0" hangingPunct="1">
            <a:lnSpc>
              <a:spcPct val="100000"/>
            </a:lnSpc>
            <a:spcBef>
              <a:spcPts val="0"/>
            </a:spcBef>
            <a:spcAft>
              <a:spcPts val="0"/>
            </a:spcAft>
            <a:buClrTx/>
            <a:buSzTx/>
            <a:buFontTx/>
            <a:buNone/>
            <a:tabLst/>
            <a:defRPr/>
          </a:pPr>
          <a:r>
            <a:rPr lang="ru-RU" sz="1400" b="1" dirty="0" smtClean="0">
              <a:latin typeface="Arial Narrow" pitchFamily="34" charset="0"/>
            </a:rPr>
            <a:t>лично участвовать в обеспечении безопасных условий труда на своем рабочем месте в пределах своей трудовой функции</a:t>
          </a:r>
          <a:endParaRPr lang="ru-RU" sz="1400" b="1" i="0" baseline="0" dirty="0" smtClean="0">
            <a:latin typeface="Arial Narrow" pitchFamily="34" charset="0"/>
          </a:endParaRPr>
        </a:p>
        <a:p>
          <a:pPr defTabSz="622300" rtl="0">
            <a:lnSpc>
              <a:spcPct val="90000"/>
            </a:lnSpc>
            <a:spcBef>
              <a:spcPct val="0"/>
            </a:spcBef>
            <a:spcAft>
              <a:spcPct val="35000"/>
            </a:spcAft>
          </a:pPr>
          <a:endParaRPr lang="ru-RU" sz="1600" b="1" i="0" baseline="0" dirty="0">
            <a:latin typeface="Arial Narrow" pitchFamily="34" charset="0"/>
          </a:endParaRPr>
        </a:p>
      </dgm:t>
    </dgm:pt>
    <dgm:pt modelId="{073111EF-C034-4174-B4BF-146DAD8980A5}" type="parTrans" cxnId="{5A765735-E555-45C8-A43B-640FF659677F}">
      <dgm:prSet/>
      <dgm:spPr/>
      <dgm:t>
        <a:bodyPr/>
        <a:lstStyle/>
        <a:p>
          <a:endParaRPr lang="ru-RU"/>
        </a:p>
      </dgm:t>
    </dgm:pt>
    <dgm:pt modelId="{16AF7B11-4DBC-4DA6-ABAF-0B6D1F5BB571}" type="sibTrans" cxnId="{5A765735-E555-45C8-A43B-640FF659677F}">
      <dgm:prSet/>
      <dgm:spPr/>
      <dgm:t>
        <a:bodyPr/>
        <a:lstStyle/>
        <a:p>
          <a:endParaRPr lang="ru-RU"/>
        </a:p>
      </dgm:t>
    </dgm:pt>
    <dgm:pt modelId="{82FD97AF-4C40-4EEA-86C3-DAEDE9DE1EC2}">
      <dgm:prSet custT="1"/>
      <dgm:spPr/>
      <dgm:t>
        <a:bodyPr/>
        <a:lstStyle/>
        <a:p>
          <a:pPr marL="0" marR="0" indent="0" defTabSz="914400" rtl="0" eaLnBrk="1" fontAlgn="auto" latinLnBrk="0" hangingPunct="1">
            <a:lnSpc>
              <a:spcPct val="100000"/>
            </a:lnSpc>
            <a:spcBef>
              <a:spcPts val="0"/>
            </a:spcBef>
            <a:spcAft>
              <a:spcPts val="0"/>
            </a:spcAft>
            <a:buClrTx/>
            <a:buSzTx/>
            <a:buFontTx/>
            <a:buNone/>
            <a:tabLst/>
            <a:defRPr/>
          </a:pPr>
          <a:r>
            <a:rPr lang="ru-RU" sz="1400" b="1" dirty="0" smtClean="0">
              <a:latin typeface="Arial Narrow" pitchFamily="34" charset="0"/>
            </a:rPr>
            <a:t>правильно использовать оборудование, инструмент, сырье и материалы, применять технологию</a:t>
          </a:r>
          <a:endParaRPr lang="ru-RU" sz="1400" b="1" i="0" baseline="0" dirty="0" smtClean="0">
            <a:latin typeface="Arial Narrow" pitchFamily="34" charset="0"/>
          </a:endParaRPr>
        </a:p>
        <a:p>
          <a:pPr defTabSz="622300" rtl="0">
            <a:lnSpc>
              <a:spcPct val="90000"/>
            </a:lnSpc>
            <a:spcBef>
              <a:spcPct val="0"/>
            </a:spcBef>
            <a:spcAft>
              <a:spcPct val="35000"/>
            </a:spcAft>
          </a:pPr>
          <a:endParaRPr lang="ru-RU" sz="1600" b="1" i="0" baseline="0" dirty="0">
            <a:latin typeface="Arial Narrow" pitchFamily="34" charset="0"/>
          </a:endParaRPr>
        </a:p>
      </dgm:t>
    </dgm:pt>
    <dgm:pt modelId="{6BD582F3-F40F-43C8-9744-0C015B20A679}" type="parTrans" cxnId="{4C2C4513-175C-4B8D-BA3C-D6DC3994FC94}">
      <dgm:prSet/>
      <dgm:spPr/>
      <dgm:t>
        <a:bodyPr/>
        <a:lstStyle/>
        <a:p>
          <a:endParaRPr lang="ru-RU"/>
        </a:p>
      </dgm:t>
    </dgm:pt>
    <dgm:pt modelId="{3581EE00-CB96-4BD3-9350-52D0B9E75C90}" type="sibTrans" cxnId="{4C2C4513-175C-4B8D-BA3C-D6DC3994FC94}">
      <dgm:prSet/>
      <dgm:spPr/>
      <dgm:t>
        <a:bodyPr/>
        <a:lstStyle/>
        <a:p>
          <a:endParaRPr lang="ru-RU"/>
        </a:p>
      </dgm:t>
    </dgm:pt>
    <dgm:pt modelId="{B56D950F-D351-46AF-8F1B-EC0F3DE61F69}">
      <dgm:prSet custT="1"/>
      <dgm:spPr/>
      <dgm:t>
        <a:bodyPr/>
        <a:lstStyle/>
        <a:p>
          <a:pPr marL="0" marR="0" indent="0" defTabSz="914400" rtl="0" eaLnBrk="1" fontAlgn="auto" latinLnBrk="0" hangingPunct="1">
            <a:lnSpc>
              <a:spcPct val="100000"/>
            </a:lnSpc>
            <a:spcBef>
              <a:spcPts val="0"/>
            </a:spcBef>
            <a:spcAft>
              <a:spcPts val="0"/>
            </a:spcAft>
            <a:buClrTx/>
            <a:buSzTx/>
            <a:buFontTx/>
            <a:buNone/>
            <a:tabLst/>
            <a:defRPr/>
          </a:pPr>
          <a:r>
            <a:rPr lang="ru-RU" sz="1400" b="1" dirty="0" smtClean="0">
              <a:latin typeface="Arial Narrow" pitchFamily="34" charset="0"/>
            </a:rPr>
            <a:t>следить за исправностью используемых оборудования и инструментов</a:t>
          </a:r>
          <a:endParaRPr lang="ru-RU" sz="1400" b="1" i="0" baseline="0" dirty="0" smtClean="0">
            <a:latin typeface="Arial Narrow" pitchFamily="34" charset="0"/>
          </a:endParaRPr>
        </a:p>
        <a:p>
          <a:pPr defTabSz="622300" rtl="0">
            <a:lnSpc>
              <a:spcPct val="90000"/>
            </a:lnSpc>
            <a:spcBef>
              <a:spcPct val="0"/>
            </a:spcBef>
            <a:spcAft>
              <a:spcPct val="35000"/>
            </a:spcAft>
          </a:pPr>
          <a:endParaRPr lang="ru-RU" sz="1600" b="1" i="0" baseline="0" dirty="0">
            <a:latin typeface="Arial Narrow" pitchFamily="34" charset="0"/>
          </a:endParaRPr>
        </a:p>
      </dgm:t>
    </dgm:pt>
    <dgm:pt modelId="{BDA0306C-938F-432F-A6FB-26D7978A2877}" type="parTrans" cxnId="{7167F9A2-B9B1-4AAD-858B-84F3959DF1AB}">
      <dgm:prSet/>
      <dgm:spPr/>
      <dgm:t>
        <a:bodyPr/>
        <a:lstStyle/>
        <a:p>
          <a:endParaRPr lang="ru-RU"/>
        </a:p>
      </dgm:t>
    </dgm:pt>
    <dgm:pt modelId="{A853148C-AF19-4FD0-9AB2-08320A704D98}" type="sibTrans" cxnId="{7167F9A2-B9B1-4AAD-858B-84F3959DF1AB}">
      <dgm:prSet/>
      <dgm:spPr/>
      <dgm:t>
        <a:bodyPr/>
        <a:lstStyle/>
        <a:p>
          <a:endParaRPr lang="ru-RU"/>
        </a:p>
      </dgm:t>
    </dgm:pt>
    <dgm:pt modelId="{5D0531AC-9E8D-4FC0-A380-B14D2FAE1B9E}">
      <dgm:prSet custT="1"/>
      <dgm:spPr/>
      <dgm:t>
        <a:bodyPr/>
        <a:lstStyle/>
        <a:p>
          <a:pPr marL="0" marR="0" indent="0" defTabSz="914400" rtl="0" eaLnBrk="1" fontAlgn="auto" latinLnBrk="0" hangingPunct="1">
            <a:lnSpc>
              <a:spcPct val="100000"/>
            </a:lnSpc>
            <a:spcBef>
              <a:spcPts val="0"/>
            </a:spcBef>
            <a:spcAft>
              <a:spcPts val="0"/>
            </a:spcAft>
            <a:buClrTx/>
            <a:buSzTx/>
            <a:buFontTx/>
            <a:buNone/>
            <a:tabLst/>
            <a:defRPr/>
          </a:pPr>
          <a:r>
            <a:rPr lang="ru-RU" sz="1400" b="1" dirty="0" smtClean="0">
              <a:latin typeface="Arial Narrow" pitchFamily="34" charset="0"/>
            </a:rPr>
            <a:t>немедленно предпринять меры по устранению выявленных неисправностей, нарушений применяемой технологии, несоответствий используемых сырья и материалов в соответствии со своими должностными обязанностями, извещать своего непосредственного или вышестоящего руководителя о подобных случаях</a:t>
          </a:r>
        </a:p>
      </dgm:t>
    </dgm:pt>
    <dgm:pt modelId="{FB5E20BE-A4B0-48FF-8388-1409FB8AC57B}" type="parTrans" cxnId="{B44FD07F-5941-45A6-B319-053C05F18B4C}">
      <dgm:prSet/>
      <dgm:spPr/>
      <dgm:t>
        <a:bodyPr/>
        <a:lstStyle/>
        <a:p>
          <a:endParaRPr lang="ru-RU"/>
        </a:p>
      </dgm:t>
    </dgm:pt>
    <dgm:pt modelId="{0A207F91-DE49-4D39-A7D5-E13FBF78CB9A}" type="sibTrans" cxnId="{B44FD07F-5941-45A6-B319-053C05F18B4C}">
      <dgm:prSet/>
      <dgm:spPr/>
      <dgm:t>
        <a:bodyPr/>
        <a:lstStyle/>
        <a:p>
          <a:endParaRPr lang="ru-RU"/>
        </a:p>
      </dgm:t>
    </dgm:pt>
    <dgm:pt modelId="{129CBA1B-311C-4375-8AE6-FAEBB8F1584E}" type="pres">
      <dgm:prSet presAssocID="{545BCD35-855F-407D-B355-D5EA2170D89D}" presName="diagram" presStyleCnt="0">
        <dgm:presLayoutVars>
          <dgm:dir/>
          <dgm:resizeHandles val="exact"/>
        </dgm:presLayoutVars>
      </dgm:prSet>
      <dgm:spPr/>
      <dgm:t>
        <a:bodyPr/>
        <a:lstStyle/>
        <a:p>
          <a:endParaRPr lang="ru-RU"/>
        </a:p>
      </dgm:t>
    </dgm:pt>
    <dgm:pt modelId="{CBB6F214-51DF-40E3-BFFF-C4C56C480AAD}" type="pres">
      <dgm:prSet presAssocID="{348194E3-A33C-4CFF-BA49-119EC657DB16}" presName="node" presStyleLbl="node1" presStyleIdx="0" presStyleCnt="4" custScaleX="142623" custLinFactNeighborX="3243" custLinFactNeighborY="5761">
        <dgm:presLayoutVars>
          <dgm:bulletEnabled val="1"/>
        </dgm:presLayoutVars>
      </dgm:prSet>
      <dgm:spPr/>
      <dgm:t>
        <a:bodyPr/>
        <a:lstStyle/>
        <a:p>
          <a:endParaRPr lang="ru-RU"/>
        </a:p>
      </dgm:t>
    </dgm:pt>
    <dgm:pt modelId="{AF926E34-F67C-4D9F-A7A4-39F91B812F2D}" type="pres">
      <dgm:prSet presAssocID="{16AF7B11-4DBC-4DA6-ABAF-0B6D1F5BB571}" presName="sibTrans" presStyleCnt="0"/>
      <dgm:spPr/>
      <dgm:t>
        <a:bodyPr/>
        <a:lstStyle/>
        <a:p>
          <a:endParaRPr lang="ru-RU"/>
        </a:p>
      </dgm:t>
    </dgm:pt>
    <dgm:pt modelId="{07D6F565-CF53-435C-AC21-46C22E812A8C}" type="pres">
      <dgm:prSet presAssocID="{82FD97AF-4C40-4EEA-86C3-DAEDE9DE1EC2}" presName="node" presStyleLbl="node1" presStyleIdx="1" presStyleCnt="4" custScaleX="157716" custLinFactNeighborX="-650" custLinFactNeighborY="5761">
        <dgm:presLayoutVars>
          <dgm:bulletEnabled val="1"/>
        </dgm:presLayoutVars>
      </dgm:prSet>
      <dgm:spPr/>
      <dgm:t>
        <a:bodyPr/>
        <a:lstStyle/>
        <a:p>
          <a:endParaRPr lang="ru-RU"/>
        </a:p>
      </dgm:t>
    </dgm:pt>
    <dgm:pt modelId="{5FA5875C-0038-4B45-A14F-D4D433A761EA}" type="pres">
      <dgm:prSet presAssocID="{3581EE00-CB96-4BD3-9350-52D0B9E75C90}" presName="sibTrans" presStyleCnt="0"/>
      <dgm:spPr/>
      <dgm:t>
        <a:bodyPr/>
        <a:lstStyle/>
        <a:p>
          <a:endParaRPr lang="ru-RU"/>
        </a:p>
      </dgm:t>
    </dgm:pt>
    <dgm:pt modelId="{134BA427-4574-4C35-98A4-E868EBC1B6BD}" type="pres">
      <dgm:prSet presAssocID="{B56D950F-D351-46AF-8F1B-EC0F3DE61F69}" presName="node" presStyleLbl="node1" presStyleIdx="2" presStyleCnt="4" custScaleX="143727" custScaleY="164102" custLinFactNeighborX="4452" custLinFactNeighborY="-5047">
        <dgm:presLayoutVars>
          <dgm:bulletEnabled val="1"/>
        </dgm:presLayoutVars>
      </dgm:prSet>
      <dgm:spPr/>
      <dgm:t>
        <a:bodyPr/>
        <a:lstStyle/>
        <a:p>
          <a:endParaRPr lang="ru-RU"/>
        </a:p>
      </dgm:t>
    </dgm:pt>
    <dgm:pt modelId="{C5C19435-1477-4C39-A211-C7F8332D791B}" type="pres">
      <dgm:prSet presAssocID="{A853148C-AF19-4FD0-9AB2-08320A704D98}" presName="sibTrans" presStyleCnt="0"/>
      <dgm:spPr/>
      <dgm:t>
        <a:bodyPr/>
        <a:lstStyle/>
        <a:p>
          <a:endParaRPr lang="ru-RU"/>
        </a:p>
      </dgm:t>
    </dgm:pt>
    <dgm:pt modelId="{1F4824E5-AEFC-4BA2-8B21-2894A2986C1D}" type="pres">
      <dgm:prSet presAssocID="{5D0531AC-9E8D-4FC0-A380-B14D2FAE1B9E}" presName="node" presStyleLbl="node1" presStyleIdx="3" presStyleCnt="4" custScaleX="160256" custScaleY="158063" custLinFactNeighborX="5730" custLinFactNeighborY="-5047">
        <dgm:presLayoutVars>
          <dgm:bulletEnabled val="1"/>
        </dgm:presLayoutVars>
      </dgm:prSet>
      <dgm:spPr/>
      <dgm:t>
        <a:bodyPr/>
        <a:lstStyle/>
        <a:p>
          <a:endParaRPr lang="ru-RU"/>
        </a:p>
      </dgm:t>
    </dgm:pt>
  </dgm:ptLst>
  <dgm:cxnLst>
    <dgm:cxn modelId="{4C2C4513-175C-4B8D-BA3C-D6DC3994FC94}" srcId="{545BCD35-855F-407D-B355-D5EA2170D89D}" destId="{82FD97AF-4C40-4EEA-86C3-DAEDE9DE1EC2}" srcOrd="1" destOrd="0" parTransId="{6BD582F3-F40F-43C8-9744-0C015B20A679}" sibTransId="{3581EE00-CB96-4BD3-9350-52D0B9E75C90}"/>
    <dgm:cxn modelId="{A0788561-D653-47AE-A038-46C66BF03627}" type="presOf" srcId="{B56D950F-D351-46AF-8F1B-EC0F3DE61F69}" destId="{134BA427-4574-4C35-98A4-E868EBC1B6BD}" srcOrd="0" destOrd="0" presId="urn:microsoft.com/office/officeart/2005/8/layout/default"/>
    <dgm:cxn modelId="{F4AA7C4A-6A3B-4D60-B002-A50B8A913435}" type="presOf" srcId="{82FD97AF-4C40-4EEA-86C3-DAEDE9DE1EC2}" destId="{07D6F565-CF53-435C-AC21-46C22E812A8C}" srcOrd="0" destOrd="0" presId="urn:microsoft.com/office/officeart/2005/8/layout/default"/>
    <dgm:cxn modelId="{7167F9A2-B9B1-4AAD-858B-84F3959DF1AB}" srcId="{545BCD35-855F-407D-B355-D5EA2170D89D}" destId="{B56D950F-D351-46AF-8F1B-EC0F3DE61F69}" srcOrd="2" destOrd="0" parTransId="{BDA0306C-938F-432F-A6FB-26D7978A2877}" sibTransId="{A853148C-AF19-4FD0-9AB2-08320A704D98}"/>
    <dgm:cxn modelId="{5A765735-E555-45C8-A43B-640FF659677F}" srcId="{545BCD35-855F-407D-B355-D5EA2170D89D}" destId="{348194E3-A33C-4CFF-BA49-119EC657DB16}" srcOrd="0" destOrd="0" parTransId="{073111EF-C034-4174-B4BF-146DAD8980A5}" sibTransId="{16AF7B11-4DBC-4DA6-ABAF-0B6D1F5BB571}"/>
    <dgm:cxn modelId="{22E6BDB6-556B-4374-916D-15D8C8E8867E}" type="presOf" srcId="{348194E3-A33C-4CFF-BA49-119EC657DB16}" destId="{CBB6F214-51DF-40E3-BFFF-C4C56C480AAD}" srcOrd="0" destOrd="0" presId="urn:microsoft.com/office/officeart/2005/8/layout/default"/>
    <dgm:cxn modelId="{696D79F9-133D-458D-94F9-1D24A1E96DC9}" type="presOf" srcId="{5D0531AC-9E8D-4FC0-A380-B14D2FAE1B9E}" destId="{1F4824E5-AEFC-4BA2-8B21-2894A2986C1D}" srcOrd="0" destOrd="0" presId="urn:microsoft.com/office/officeart/2005/8/layout/default"/>
    <dgm:cxn modelId="{07E2105B-9064-4F30-BF5C-849C6C3E3557}" type="presOf" srcId="{545BCD35-855F-407D-B355-D5EA2170D89D}" destId="{129CBA1B-311C-4375-8AE6-FAEBB8F1584E}" srcOrd="0" destOrd="0" presId="urn:microsoft.com/office/officeart/2005/8/layout/default"/>
    <dgm:cxn modelId="{B44FD07F-5941-45A6-B319-053C05F18B4C}" srcId="{545BCD35-855F-407D-B355-D5EA2170D89D}" destId="{5D0531AC-9E8D-4FC0-A380-B14D2FAE1B9E}" srcOrd="3" destOrd="0" parTransId="{FB5E20BE-A4B0-48FF-8388-1409FB8AC57B}" sibTransId="{0A207F91-DE49-4D39-A7D5-E13FBF78CB9A}"/>
    <dgm:cxn modelId="{07D78B12-3F5B-4C0A-BA44-A6C292D2772E}" type="presParOf" srcId="{129CBA1B-311C-4375-8AE6-FAEBB8F1584E}" destId="{CBB6F214-51DF-40E3-BFFF-C4C56C480AAD}" srcOrd="0" destOrd="0" presId="urn:microsoft.com/office/officeart/2005/8/layout/default"/>
    <dgm:cxn modelId="{5F89D616-3043-4F02-B9E0-D60F18F8C13A}" type="presParOf" srcId="{129CBA1B-311C-4375-8AE6-FAEBB8F1584E}" destId="{AF926E34-F67C-4D9F-A7A4-39F91B812F2D}" srcOrd="1" destOrd="0" presId="urn:microsoft.com/office/officeart/2005/8/layout/default"/>
    <dgm:cxn modelId="{97AD6807-58A2-43DB-AE5F-752F48DE748A}" type="presParOf" srcId="{129CBA1B-311C-4375-8AE6-FAEBB8F1584E}" destId="{07D6F565-CF53-435C-AC21-46C22E812A8C}" srcOrd="2" destOrd="0" presId="urn:microsoft.com/office/officeart/2005/8/layout/default"/>
    <dgm:cxn modelId="{F9E7C800-1C80-4DE9-84C4-92B16EE1F239}" type="presParOf" srcId="{129CBA1B-311C-4375-8AE6-FAEBB8F1584E}" destId="{5FA5875C-0038-4B45-A14F-D4D433A761EA}" srcOrd="3" destOrd="0" presId="urn:microsoft.com/office/officeart/2005/8/layout/default"/>
    <dgm:cxn modelId="{A8B8D3FA-D6C3-49CB-8DE6-87A799FDF7F8}" type="presParOf" srcId="{129CBA1B-311C-4375-8AE6-FAEBB8F1584E}" destId="{134BA427-4574-4C35-98A4-E868EBC1B6BD}" srcOrd="4" destOrd="0" presId="urn:microsoft.com/office/officeart/2005/8/layout/default"/>
    <dgm:cxn modelId="{5F3D02B1-34E4-4656-9623-9A5737391D4D}" type="presParOf" srcId="{129CBA1B-311C-4375-8AE6-FAEBB8F1584E}" destId="{C5C19435-1477-4C39-A211-C7F8332D791B}" srcOrd="5" destOrd="0" presId="urn:microsoft.com/office/officeart/2005/8/layout/default"/>
    <dgm:cxn modelId="{A2280C1E-6029-4938-BADD-58D761E51190}" type="presParOf" srcId="{129CBA1B-311C-4375-8AE6-FAEBB8F1584E}" destId="{1F4824E5-AEFC-4BA2-8B21-2894A2986C1D}" srcOrd="6" destOrd="0" presId="urn:microsoft.com/office/officeart/2005/8/layout/defaul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478D0FB-A1DF-46ED-A60A-8712C77509C5}">
      <dsp:nvSpPr>
        <dsp:cNvPr id="0" name=""/>
        <dsp:cNvSpPr/>
      </dsp:nvSpPr>
      <dsp:spPr>
        <a:xfrm>
          <a:off x="3834337" y="1287343"/>
          <a:ext cx="1649174" cy="1649376"/>
        </a:xfrm>
        <a:prstGeom prst="ellipse">
          <a:avLst/>
        </a:prstGeom>
        <a:gradFill rotWithShape="0">
          <a:gsLst>
            <a:gs pos="0">
              <a:schemeClr val="accent3">
                <a:alpha val="50000"/>
                <a:hueOff val="0"/>
                <a:satOff val="0"/>
                <a:lumOff val="0"/>
                <a:alphaOff val="0"/>
                <a:shade val="51000"/>
                <a:satMod val="130000"/>
              </a:schemeClr>
            </a:gs>
            <a:gs pos="80000">
              <a:schemeClr val="accent3">
                <a:alpha val="50000"/>
                <a:hueOff val="0"/>
                <a:satOff val="0"/>
                <a:lumOff val="0"/>
                <a:alphaOff val="0"/>
                <a:shade val="93000"/>
                <a:satMod val="130000"/>
              </a:schemeClr>
            </a:gs>
            <a:gs pos="100000">
              <a:schemeClr val="accent3">
                <a:alpha val="50000"/>
                <a:hueOff val="0"/>
                <a:satOff val="0"/>
                <a:lumOff val="0"/>
                <a:alphaOff val="0"/>
                <a:shade val="94000"/>
                <a:satMod val="135000"/>
              </a:schemeClr>
            </a:gs>
          </a:gsLst>
          <a:lin ang="16200000" scaled="0"/>
        </a:gradFill>
        <a:ln>
          <a:noFill/>
        </a:ln>
        <a:effectLst/>
      </dsp:spPr>
      <dsp:style>
        <a:lnRef idx="0">
          <a:scrgbClr r="0" g="0" b="0"/>
        </a:lnRef>
        <a:fillRef idx="3">
          <a:scrgbClr r="0" g="0" b="0"/>
        </a:fillRef>
        <a:effectRef idx="0">
          <a:scrgbClr r="0" g="0" b="0"/>
        </a:effectRef>
        <a:fontRef idx="minor">
          <a:schemeClr val="tx1"/>
        </a:fontRef>
      </dsp:style>
    </dsp:sp>
    <dsp:sp modelId="{AB48FDA3-CDCD-45C2-834B-D2376AC76E0D}">
      <dsp:nvSpPr>
        <dsp:cNvPr id="0" name=""/>
        <dsp:cNvSpPr/>
      </dsp:nvSpPr>
      <dsp:spPr>
        <a:xfrm>
          <a:off x="3096348" y="0"/>
          <a:ext cx="2938451" cy="1011267"/>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r>
            <a:rPr lang="ru-RU" sz="1400" b="1" kern="1200" dirty="0" smtClean="0">
              <a:solidFill>
                <a:srgbClr val="C00000"/>
              </a:solidFill>
              <a:latin typeface="Arial Narrow" pitchFamily="34" charset="0"/>
              <a:cs typeface="Times New Roman" pitchFamily="18" charset="0"/>
            </a:rPr>
            <a:t>1. Стать лидером – показать приверженность принципам</a:t>
          </a:r>
          <a:endParaRPr lang="ru-RU" sz="1400" b="1" kern="1200" dirty="0">
            <a:solidFill>
              <a:srgbClr val="C00000"/>
            </a:solidFill>
            <a:latin typeface="Arial Narrow" pitchFamily="34" charset="0"/>
          </a:endParaRPr>
        </a:p>
      </dsp:txBody>
      <dsp:txXfrm>
        <a:off x="3096348" y="0"/>
        <a:ext cx="2938451" cy="1011267"/>
      </dsp:txXfrm>
    </dsp:sp>
    <dsp:sp modelId="{E4DF1BD2-F161-4A77-AF97-A05F90FC7377}">
      <dsp:nvSpPr>
        <dsp:cNvPr id="0" name=""/>
        <dsp:cNvSpPr/>
      </dsp:nvSpPr>
      <dsp:spPr>
        <a:xfrm>
          <a:off x="4318095" y="1519934"/>
          <a:ext cx="1649174" cy="1649376"/>
        </a:xfrm>
        <a:prstGeom prst="ellipse">
          <a:avLst/>
        </a:prstGeom>
        <a:gradFill rotWithShape="0">
          <a:gsLst>
            <a:gs pos="0">
              <a:schemeClr val="accent3">
                <a:alpha val="50000"/>
                <a:hueOff val="1875044"/>
                <a:satOff val="-2813"/>
                <a:lumOff val="-458"/>
                <a:alphaOff val="0"/>
                <a:shade val="51000"/>
                <a:satMod val="130000"/>
              </a:schemeClr>
            </a:gs>
            <a:gs pos="80000">
              <a:schemeClr val="accent3">
                <a:alpha val="50000"/>
                <a:hueOff val="1875044"/>
                <a:satOff val="-2813"/>
                <a:lumOff val="-458"/>
                <a:alphaOff val="0"/>
                <a:shade val="93000"/>
                <a:satMod val="130000"/>
              </a:schemeClr>
            </a:gs>
            <a:gs pos="100000">
              <a:schemeClr val="accent3">
                <a:alpha val="50000"/>
                <a:hueOff val="1875044"/>
                <a:satOff val="-2813"/>
                <a:lumOff val="-458"/>
                <a:alphaOff val="0"/>
                <a:shade val="94000"/>
                <a:satMod val="135000"/>
              </a:schemeClr>
            </a:gs>
          </a:gsLst>
          <a:lin ang="16200000" scaled="0"/>
        </a:gradFill>
        <a:ln>
          <a:noFill/>
        </a:ln>
        <a:effectLst/>
      </dsp:spPr>
      <dsp:style>
        <a:lnRef idx="0">
          <a:scrgbClr r="0" g="0" b="0"/>
        </a:lnRef>
        <a:fillRef idx="3">
          <a:scrgbClr r="0" g="0" b="0"/>
        </a:fillRef>
        <a:effectRef idx="0">
          <a:scrgbClr r="0" g="0" b="0"/>
        </a:effectRef>
        <a:fontRef idx="minor">
          <a:schemeClr val="tx1"/>
        </a:fontRef>
      </dsp:style>
    </dsp:sp>
    <dsp:sp modelId="{B231A005-5B88-4723-B844-3EE2DA725F1B}">
      <dsp:nvSpPr>
        <dsp:cNvPr id="0" name=""/>
        <dsp:cNvSpPr/>
      </dsp:nvSpPr>
      <dsp:spPr>
        <a:xfrm>
          <a:off x="5749913" y="960703"/>
          <a:ext cx="2628114" cy="1112393"/>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r>
            <a:rPr lang="ru-RU" sz="1400" b="1" kern="1200" dirty="0" smtClean="0">
              <a:solidFill>
                <a:srgbClr val="00B050"/>
              </a:solidFill>
              <a:latin typeface="Arial Narrow" pitchFamily="34" charset="0"/>
              <a:cs typeface="Times New Roman" pitchFamily="18" charset="0"/>
            </a:rPr>
            <a:t>2. Выявлять угрозы – контролировать риски</a:t>
          </a:r>
          <a:endParaRPr lang="ru-RU" sz="1400" b="1" kern="1200" dirty="0">
            <a:solidFill>
              <a:srgbClr val="00B050"/>
            </a:solidFill>
            <a:latin typeface="Arial Narrow" pitchFamily="34" charset="0"/>
          </a:endParaRPr>
        </a:p>
      </dsp:txBody>
      <dsp:txXfrm>
        <a:off x="5749913" y="960703"/>
        <a:ext cx="2628114" cy="1112393"/>
      </dsp:txXfrm>
    </dsp:sp>
    <dsp:sp modelId="{1602EC57-8715-4488-9B8D-9BD12D6CBA85}">
      <dsp:nvSpPr>
        <dsp:cNvPr id="0" name=""/>
        <dsp:cNvSpPr/>
      </dsp:nvSpPr>
      <dsp:spPr>
        <a:xfrm>
          <a:off x="4436973" y="2043265"/>
          <a:ext cx="1649174" cy="1649376"/>
        </a:xfrm>
        <a:prstGeom prst="ellipse">
          <a:avLst/>
        </a:prstGeom>
        <a:gradFill rotWithShape="0">
          <a:gsLst>
            <a:gs pos="0">
              <a:schemeClr val="accent3">
                <a:alpha val="50000"/>
                <a:hueOff val="3750088"/>
                <a:satOff val="-5627"/>
                <a:lumOff val="-915"/>
                <a:alphaOff val="0"/>
                <a:shade val="51000"/>
                <a:satMod val="130000"/>
              </a:schemeClr>
            </a:gs>
            <a:gs pos="80000">
              <a:schemeClr val="accent3">
                <a:alpha val="50000"/>
                <a:hueOff val="3750088"/>
                <a:satOff val="-5627"/>
                <a:lumOff val="-915"/>
                <a:alphaOff val="0"/>
                <a:shade val="93000"/>
                <a:satMod val="130000"/>
              </a:schemeClr>
            </a:gs>
            <a:gs pos="100000">
              <a:schemeClr val="accent3">
                <a:alpha val="50000"/>
                <a:hueOff val="3750088"/>
                <a:satOff val="-5627"/>
                <a:lumOff val="-915"/>
                <a:alphaOff val="0"/>
                <a:shade val="94000"/>
                <a:satMod val="135000"/>
              </a:schemeClr>
            </a:gs>
          </a:gsLst>
          <a:lin ang="16200000" scaled="0"/>
        </a:gradFill>
        <a:ln>
          <a:noFill/>
        </a:ln>
        <a:effectLst/>
      </dsp:spPr>
      <dsp:style>
        <a:lnRef idx="0">
          <a:scrgbClr r="0" g="0" b="0"/>
        </a:lnRef>
        <a:fillRef idx="3">
          <a:scrgbClr r="0" g="0" b="0"/>
        </a:fillRef>
        <a:effectRef idx="0">
          <a:scrgbClr r="0" g="0" b="0"/>
        </a:effectRef>
        <a:fontRef idx="minor">
          <a:schemeClr val="tx1"/>
        </a:fontRef>
      </dsp:style>
    </dsp:sp>
    <dsp:sp modelId="{51BCEFAA-BDC5-4703-8DFB-70CD10A1A261}">
      <dsp:nvSpPr>
        <dsp:cNvPr id="0" name=""/>
        <dsp:cNvSpPr/>
      </dsp:nvSpPr>
      <dsp:spPr>
        <a:xfrm>
          <a:off x="6065706" y="2376477"/>
          <a:ext cx="2305748" cy="1188238"/>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r>
            <a:rPr lang="ru-RU" sz="1400" b="1" kern="1200" dirty="0" smtClean="0">
              <a:solidFill>
                <a:srgbClr val="0070C0"/>
              </a:solidFill>
              <a:latin typeface="Arial Narrow" pitchFamily="34" charset="0"/>
              <a:cs typeface="Times New Roman" pitchFamily="18" charset="0"/>
            </a:rPr>
            <a:t>3. Определять цели – разрабатывать программы</a:t>
          </a:r>
          <a:endParaRPr lang="ru-RU" sz="1400" b="1" kern="1200" dirty="0">
            <a:solidFill>
              <a:srgbClr val="0070C0"/>
            </a:solidFill>
            <a:latin typeface="Arial Narrow" pitchFamily="34" charset="0"/>
          </a:endParaRPr>
        </a:p>
      </dsp:txBody>
      <dsp:txXfrm>
        <a:off x="6065706" y="2376477"/>
        <a:ext cx="2305748" cy="1188238"/>
      </dsp:txXfrm>
    </dsp:sp>
    <dsp:sp modelId="{7A4E97BA-DA57-464E-9C4C-A7D2A403F8DA}">
      <dsp:nvSpPr>
        <dsp:cNvPr id="0" name=""/>
        <dsp:cNvSpPr/>
      </dsp:nvSpPr>
      <dsp:spPr>
        <a:xfrm>
          <a:off x="4102328" y="2462941"/>
          <a:ext cx="1649174" cy="1649376"/>
        </a:xfrm>
        <a:prstGeom prst="ellipse">
          <a:avLst/>
        </a:prstGeom>
        <a:gradFill rotWithShape="0">
          <a:gsLst>
            <a:gs pos="0">
              <a:schemeClr val="accent3">
                <a:alpha val="50000"/>
                <a:hueOff val="5625132"/>
                <a:satOff val="-8440"/>
                <a:lumOff val="-1373"/>
                <a:alphaOff val="0"/>
                <a:shade val="51000"/>
                <a:satMod val="130000"/>
              </a:schemeClr>
            </a:gs>
            <a:gs pos="80000">
              <a:schemeClr val="accent3">
                <a:alpha val="50000"/>
                <a:hueOff val="5625132"/>
                <a:satOff val="-8440"/>
                <a:lumOff val="-1373"/>
                <a:alphaOff val="0"/>
                <a:shade val="93000"/>
                <a:satMod val="130000"/>
              </a:schemeClr>
            </a:gs>
            <a:gs pos="100000">
              <a:schemeClr val="accent3">
                <a:alpha val="50000"/>
                <a:hueOff val="5625132"/>
                <a:satOff val="-8440"/>
                <a:lumOff val="-1373"/>
                <a:alphaOff val="0"/>
                <a:shade val="94000"/>
                <a:satMod val="135000"/>
              </a:schemeClr>
            </a:gs>
          </a:gsLst>
          <a:lin ang="16200000" scaled="0"/>
        </a:gradFill>
        <a:ln>
          <a:noFill/>
        </a:ln>
        <a:effectLst/>
      </dsp:spPr>
      <dsp:style>
        <a:lnRef idx="0">
          <a:scrgbClr r="0" g="0" b="0"/>
        </a:lnRef>
        <a:fillRef idx="3">
          <a:scrgbClr r="0" g="0" b="0"/>
        </a:fillRef>
        <a:effectRef idx="0">
          <a:scrgbClr r="0" g="0" b="0"/>
        </a:effectRef>
        <a:fontRef idx="minor">
          <a:schemeClr val="tx1"/>
        </a:fontRef>
      </dsp:style>
    </dsp:sp>
    <dsp:sp modelId="{C4C3D02F-7FFE-4477-90D4-BECC5AFE28D1}">
      <dsp:nvSpPr>
        <dsp:cNvPr id="0" name=""/>
        <dsp:cNvSpPr/>
      </dsp:nvSpPr>
      <dsp:spPr>
        <a:xfrm>
          <a:off x="5356044" y="3969223"/>
          <a:ext cx="2938866" cy="1087112"/>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r>
            <a:rPr lang="ru-RU" sz="1400" b="1" kern="1200" dirty="0" smtClean="0">
              <a:solidFill>
                <a:srgbClr val="002060"/>
              </a:solidFill>
              <a:latin typeface="Arial Narrow" pitchFamily="34" charset="0"/>
              <a:cs typeface="Times New Roman" pitchFamily="18" charset="0"/>
            </a:rPr>
            <a:t>4. Создать систему безопасности и гигиены труда – достичь высокого уровня организации</a:t>
          </a:r>
          <a:endParaRPr lang="ru-RU" sz="1400" b="1" kern="1200" dirty="0">
            <a:solidFill>
              <a:srgbClr val="002060"/>
            </a:solidFill>
            <a:latin typeface="Arial Narrow" pitchFamily="34" charset="0"/>
          </a:endParaRPr>
        </a:p>
      </dsp:txBody>
      <dsp:txXfrm>
        <a:off x="5356044" y="3969223"/>
        <a:ext cx="2938866" cy="1087112"/>
      </dsp:txXfrm>
    </dsp:sp>
    <dsp:sp modelId="{28DB43E5-9F76-4E66-A2E4-6854DA00B88F}">
      <dsp:nvSpPr>
        <dsp:cNvPr id="0" name=""/>
        <dsp:cNvSpPr/>
      </dsp:nvSpPr>
      <dsp:spPr>
        <a:xfrm>
          <a:off x="3566346" y="2462941"/>
          <a:ext cx="1649174" cy="1649376"/>
        </a:xfrm>
        <a:prstGeom prst="ellipse">
          <a:avLst/>
        </a:prstGeom>
        <a:gradFill rotWithShape="0">
          <a:gsLst>
            <a:gs pos="0">
              <a:schemeClr val="accent3">
                <a:alpha val="50000"/>
                <a:hueOff val="7500176"/>
                <a:satOff val="-11253"/>
                <a:lumOff val="-1830"/>
                <a:alphaOff val="0"/>
                <a:shade val="51000"/>
                <a:satMod val="130000"/>
              </a:schemeClr>
            </a:gs>
            <a:gs pos="80000">
              <a:schemeClr val="accent3">
                <a:alpha val="50000"/>
                <a:hueOff val="7500176"/>
                <a:satOff val="-11253"/>
                <a:lumOff val="-1830"/>
                <a:alphaOff val="0"/>
                <a:shade val="93000"/>
                <a:satMod val="130000"/>
              </a:schemeClr>
            </a:gs>
            <a:gs pos="100000">
              <a:schemeClr val="accent3">
                <a:alpha val="50000"/>
                <a:hueOff val="7500176"/>
                <a:satOff val="-11253"/>
                <a:lumOff val="-1830"/>
                <a:alphaOff val="0"/>
                <a:shade val="94000"/>
                <a:satMod val="135000"/>
              </a:schemeClr>
            </a:gs>
          </a:gsLst>
          <a:lin ang="16200000" scaled="0"/>
        </a:gradFill>
        <a:ln>
          <a:noFill/>
        </a:ln>
        <a:effectLst/>
      </dsp:spPr>
      <dsp:style>
        <a:lnRef idx="0">
          <a:scrgbClr r="0" g="0" b="0"/>
        </a:lnRef>
        <a:fillRef idx="3">
          <a:scrgbClr r="0" g="0" b="0"/>
        </a:fillRef>
        <a:effectRef idx="0">
          <a:scrgbClr r="0" g="0" b="0"/>
        </a:effectRef>
        <a:fontRef idx="minor">
          <a:schemeClr val="tx1"/>
        </a:fontRef>
      </dsp:style>
    </dsp:sp>
    <dsp:sp modelId="{3EA6476C-C2FB-4C36-9DAE-BF56137045BF}">
      <dsp:nvSpPr>
        <dsp:cNvPr id="0" name=""/>
        <dsp:cNvSpPr/>
      </dsp:nvSpPr>
      <dsp:spPr>
        <a:xfrm>
          <a:off x="983008" y="3944546"/>
          <a:ext cx="2912562" cy="1087112"/>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r>
            <a:rPr lang="ru-RU" sz="1400" b="1" kern="1200" dirty="0" smtClean="0">
              <a:solidFill>
                <a:srgbClr val="7030A0"/>
              </a:solidFill>
              <a:latin typeface="Arial Narrow" pitchFamily="34" charset="0"/>
              <a:cs typeface="Times New Roman" pitchFamily="18" charset="0"/>
            </a:rPr>
            <a:t>5. Обеспечивать безопасность и гигиену на рабочих местах, при работе со станками и оборудованием </a:t>
          </a:r>
          <a:endParaRPr lang="ru-RU" sz="1400" b="1" kern="1200" dirty="0">
            <a:solidFill>
              <a:srgbClr val="7030A0"/>
            </a:solidFill>
            <a:latin typeface="Arial Narrow" pitchFamily="34" charset="0"/>
          </a:endParaRPr>
        </a:p>
      </dsp:txBody>
      <dsp:txXfrm>
        <a:off x="983008" y="3944546"/>
        <a:ext cx="2912562" cy="1087112"/>
      </dsp:txXfrm>
    </dsp:sp>
    <dsp:sp modelId="{8B55700E-3E01-413C-B909-9AEA3FF766F2}">
      <dsp:nvSpPr>
        <dsp:cNvPr id="0" name=""/>
        <dsp:cNvSpPr/>
      </dsp:nvSpPr>
      <dsp:spPr>
        <a:xfrm>
          <a:off x="3231701" y="2043265"/>
          <a:ext cx="1649174" cy="1649376"/>
        </a:xfrm>
        <a:prstGeom prst="ellipse">
          <a:avLst/>
        </a:prstGeom>
        <a:gradFill rotWithShape="0">
          <a:gsLst>
            <a:gs pos="0">
              <a:schemeClr val="accent3">
                <a:alpha val="50000"/>
                <a:hueOff val="9375220"/>
                <a:satOff val="-14067"/>
                <a:lumOff val="-2288"/>
                <a:alphaOff val="0"/>
                <a:shade val="51000"/>
                <a:satMod val="130000"/>
              </a:schemeClr>
            </a:gs>
            <a:gs pos="80000">
              <a:schemeClr val="accent3">
                <a:alpha val="50000"/>
                <a:hueOff val="9375220"/>
                <a:satOff val="-14067"/>
                <a:lumOff val="-2288"/>
                <a:alphaOff val="0"/>
                <a:shade val="93000"/>
                <a:satMod val="130000"/>
              </a:schemeClr>
            </a:gs>
            <a:gs pos="100000">
              <a:schemeClr val="accent3">
                <a:alpha val="50000"/>
                <a:hueOff val="9375220"/>
                <a:satOff val="-14067"/>
                <a:lumOff val="-2288"/>
                <a:alphaOff val="0"/>
                <a:shade val="94000"/>
                <a:satMod val="135000"/>
              </a:schemeClr>
            </a:gs>
          </a:gsLst>
          <a:lin ang="16200000" scaled="0"/>
        </a:gradFill>
        <a:ln>
          <a:noFill/>
        </a:ln>
        <a:effectLst/>
      </dsp:spPr>
      <dsp:style>
        <a:lnRef idx="0">
          <a:scrgbClr r="0" g="0" b="0"/>
        </a:lnRef>
        <a:fillRef idx="3">
          <a:scrgbClr r="0" g="0" b="0"/>
        </a:fillRef>
        <a:effectRef idx="0">
          <a:scrgbClr r="0" g="0" b="0"/>
        </a:effectRef>
        <a:fontRef idx="minor">
          <a:schemeClr val="tx1"/>
        </a:fontRef>
      </dsp:style>
    </dsp:sp>
    <dsp:sp modelId="{05D14904-6AF7-4392-8AD6-595C6E7FE55A}">
      <dsp:nvSpPr>
        <dsp:cNvPr id="0" name=""/>
        <dsp:cNvSpPr/>
      </dsp:nvSpPr>
      <dsp:spPr>
        <a:xfrm>
          <a:off x="390055" y="2388051"/>
          <a:ext cx="2724149" cy="1188238"/>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r>
            <a:rPr lang="ru-RU" sz="1400" b="1" kern="1200" dirty="0" smtClean="0">
              <a:solidFill>
                <a:schemeClr val="accent2">
                  <a:lumMod val="75000"/>
                </a:schemeClr>
              </a:solidFill>
              <a:latin typeface="Arial Narrow" pitchFamily="34" charset="0"/>
              <a:cs typeface="Times New Roman" pitchFamily="18" charset="0"/>
            </a:rPr>
            <a:t>6. Повышать квалификацию – развивать профессиональные навыки</a:t>
          </a:r>
        </a:p>
      </dsp:txBody>
      <dsp:txXfrm>
        <a:off x="390055" y="2388051"/>
        <a:ext cx="2724149" cy="1188238"/>
      </dsp:txXfrm>
    </dsp:sp>
    <dsp:sp modelId="{3BF3D964-136B-416F-AEE6-79315B398170}">
      <dsp:nvSpPr>
        <dsp:cNvPr id="0" name=""/>
        <dsp:cNvSpPr/>
      </dsp:nvSpPr>
      <dsp:spPr>
        <a:xfrm>
          <a:off x="3350579" y="1519934"/>
          <a:ext cx="1649174" cy="1649376"/>
        </a:xfrm>
        <a:prstGeom prst="ellipse">
          <a:avLst/>
        </a:prstGeom>
        <a:gradFill rotWithShape="0">
          <a:gsLst>
            <a:gs pos="0">
              <a:schemeClr val="accent3">
                <a:alpha val="50000"/>
                <a:hueOff val="11250264"/>
                <a:satOff val="-16880"/>
                <a:lumOff val="-2745"/>
                <a:alphaOff val="0"/>
                <a:shade val="51000"/>
                <a:satMod val="130000"/>
              </a:schemeClr>
            </a:gs>
            <a:gs pos="80000">
              <a:schemeClr val="accent3">
                <a:alpha val="50000"/>
                <a:hueOff val="11250264"/>
                <a:satOff val="-16880"/>
                <a:lumOff val="-2745"/>
                <a:alphaOff val="0"/>
                <a:shade val="93000"/>
                <a:satMod val="130000"/>
              </a:schemeClr>
            </a:gs>
            <a:gs pos="100000">
              <a:schemeClr val="accent3">
                <a:alpha val="50000"/>
                <a:hueOff val="11250264"/>
                <a:satOff val="-16880"/>
                <a:lumOff val="-2745"/>
                <a:alphaOff val="0"/>
                <a:shade val="94000"/>
                <a:satMod val="135000"/>
              </a:schemeClr>
            </a:gs>
          </a:gsLst>
          <a:lin ang="16200000" scaled="0"/>
        </a:gradFill>
        <a:ln>
          <a:noFill/>
        </a:ln>
        <a:effectLst/>
      </dsp:spPr>
      <dsp:style>
        <a:lnRef idx="0">
          <a:scrgbClr r="0" g="0" b="0"/>
        </a:lnRef>
        <a:fillRef idx="3">
          <a:scrgbClr r="0" g="0" b="0"/>
        </a:fillRef>
        <a:effectRef idx="0">
          <a:scrgbClr r="0" g="0" b="0"/>
        </a:effectRef>
        <a:fontRef idx="minor">
          <a:schemeClr val="tx1"/>
        </a:fontRef>
      </dsp:style>
    </dsp:sp>
    <dsp:sp modelId="{0D58CCCD-B3BB-436D-8408-3FB438188A87}">
      <dsp:nvSpPr>
        <dsp:cNvPr id="0" name=""/>
        <dsp:cNvSpPr/>
      </dsp:nvSpPr>
      <dsp:spPr>
        <a:xfrm>
          <a:off x="216031" y="951882"/>
          <a:ext cx="3693861" cy="1112393"/>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r>
            <a:rPr lang="ru-RU" sz="1400" b="1" kern="1200" dirty="0" smtClean="0">
              <a:solidFill>
                <a:schemeClr val="accent3">
                  <a:lumMod val="75000"/>
                </a:schemeClr>
              </a:solidFill>
              <a:latin typeface="Arial Narrow" pitchFamily="34" charset="0"/>
              <a:cs typeface="Times New Roman" pitchFamily="18" charset="0"/>
            </a:rPr>
            <a:t>7. Инвестировать в кадры – мотивировать посредством участия</a:t>
          </a:r>
        </a:p>
      </dsp:txBody>
      <dsp:txXfrm>
        <a:off x="216031" y="951882"/>
        <a:ext cx="3693861" cy="1112393"/>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AA07B32-E68D-4C06-9CFB-B8126C09CD60}">
      <dsp:nvSpPr>
        <dsp:cNvPr id="0" name=""/>
        <dsp:cNvSpPr/>
      </dsp:nvSpPr>
      <dsp:spPr>
        <a:xfrm>
          <a:off x="0" y="0"/>
          <a:ext cx="6708985" cy="47957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just" defTabSz="533400">
            <a:lnSpc>
              <a:spcPct val="90000"/>
            </a:lnSpc>
            <a:spcBef>
              <a:spcPct val="0"/>
            </a:spcBef>
            <a:spcAft>
              <a:spcPct val="35000"/>
            </a:spcAft>
          </a:pPr>
          <a:r>
            <a:rPr lang="ru-RU" sz="1200" b="1" kern="1200" dirty="0" smtClean="0">
              <a:latin typeface="Arial Narrow" pitchFamily="34" charset="0"/>
            </a:rPr>
            <a:t>СПЕЦИАЛЬНАЯ ОЦЕНКА УСЛОВИЙ ТРУДА</a:t>
          </a:r>
          <a:endParaRPr lang="ru-RU" sz="1200" b="1" kern="1200" dirty="0">
            <a:latin typeface="Arial Narrow" pitchFamily="34" charset="0"/>
          </a:endParaRPr>
        </a:p>
      </dsp:txBody>
      <dsp:txXfrm>
        <a:off x="0" y="0"/>
        <a:ext cx="6163470" cy="479573"/>
      </dsp:txXfrm>
    </dsp:sp>
    <dsp:sp modelId="{2390379F-17A6-4BDA-A702-79A1EF2C17D8}">
      <dsp:nvSpPr>
        <dsp:cNvPr id="0" name=""/>
        <dsp:cNvSpPr/>
      </dsp:nvSpPr>
      <dsp:spPr>
        <a:xfrm>
          <a:off x="500995" y="546180"/>
          <a:ext cx="6708985" cy="47957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just" defTabSz="533400">
            <a:lnSpc>
              <a:spcPct val="90000"/>
            </a:lnSpc>
            <a:spcBef>
              <a:spcPct val="0"/>
            </a:spcBef>
            <a:spcAft>
              <a:spcPct val="35000"/>
            </a:spcAft>
          </a:pPr>
          <a:r>
            <a:rPr lang="ru-RU" sz="1200" b="1" kern="1200" dirty="0" smtClean="0">
              <a:latin typeface="Arial Narrow" pitchFamily="34" charset="0"/>
            </a:rPr>
            <a:t>ПРОИЗВОДСТВЕННЫЙ КОНТРОЛЬ</a:t>
          </a:r>
          <a:endParaRPr lang="ru-RU" sz="1200" b="1" kern="1200" dirty="0">
            <a:latin typeface="Arial Narrow" pitchFamily="34" charset="0"/>
          </a:endParaRPr>
        </a:p>
      </dsp:txBody>
      <dsp:txXfrm>
        <a:off x="500995" y="546180"/>
        <a:ext cx="5896267" cy="479573"/>
      </dsp:txXfrm>
    </dsp:sp>
    <dsp:sp modelId="{0A1054BC-8CE8-488D-8107-EA483730B04A}">
      <dsp:nvSpPr>
        <dsp:cNvPr id="0" name=""/>
        <dsp:cNvSpPr/>
      </dsp:nvSpPr>
      <dsp:spPr>
        <a:xfrm>
          <a:off x="1001991" y="1092361"/>
          <a:ext cx="6708985" cy="47957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just" defTabSz="533400">
            <a:lnSpc>
              <a:spcPct val="90000"/>
            </a:lnSpc>
            <a:spcBef>
              <a:spcPct val="0"/>
            </a:spcBef>
            <a:spcAft>
              <a:spcPct val="35000"/>
            </a:spcAft>
          </a:pPr>
          <a:r>
            <a:rPr lang="ru-RU" sz="1200" b="1" kern="1200" dirty="0" smtClean="0">
              <a:latin typeface="Arial Narrow" pitchFamily="34" charset="0"/>
            </a:rPr>
            <a:t>КОНТРОЛЬ РАБОТОДАТЕЛЯ ЗА СОСТОЯНИЕМ УСЛОВИЙ И ОХРАНЫ ТРУДА И СОБЛЮДЕНИЕМ ТРЕБОВАНИЙ ОХРАНЫ ТРУДА В СТРУКТУРНЫХ ПОДРАЗДЕЛЕНИЯХ И НА РАБОЧИХ МЕСТАХ</a:t>
          </a:r>
          <a:endParaRPr lang="ru-RU" sz="1200" b="1" kern="1200" dirty="0">
            <a:latin typeface="Arial Narrow" pitchFamily="34" charset="0"/>
          </a:endParaRPr>
        </a:p>
      </dsp:txBody>
      <dsp:txXfrm>
        <a:off x="1001991" y="1092361"/>
        <a:ext cx="5896267" cy="479573"/>
      </dsp:txXfrm>
    </dsp:sp>
    <dsp:sp modelId="{292CB1BA-077C-4AFD-A5BE-71ECF3001C58}">
      <dsp:nvSpPr>
        <dsp:cNvPr id="0" name=""/>
        <dsp:cNvSpPr/>
      </dsp:nvSpPr>
      <dsp:spPr>
        <a:xfrm>
          <a:off x="1502986" y="1638542"/>
          <a:ext cx="6708985" cy="47957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just" defTabSz="533400">
            <a:lnSpc>
              <a:spcPct val="90000"/>
            </a:lnSpc>
            <a:spcBef>
              <a:spcPct val="0"/>
            </a:spcBef>
            <a:spcAft>
              <a:spcPct val="35000"/>
            </a:spcAft>
          </a:pPr>
          <a:r>
            <a:rPr lang="ru-RU" sz="1200" b="1" kern="1200" dirty="0" smtClean="0">
              <a:latin typeface="Arial Narrow" pitchFamily="34" charset="0"/>
            </a:rPr>
            <a:t>РАССЛЕДОВАНИЕ НЕСЧАСТНЫХ СЛУЧАЕВ НА ПРОИЗВОДСТВЕ, ПРОФЕССИОНАЛЬНЫХ ЗАБОЛЕВАНИЙ</a:t>
          </a:r>
          <a:endParaRPr lang="ru-RU" sz="1200" b="1" kern="1200" dirty="0">
            <a:latin typeface="Arial Narrow" pitchFamily="34" charset="0"/>
          </a:endParaRPr>
        </a:p>
      </dsp:txBody>
      <dsp:txXfrm>
        <a:off x="1502986" y="1638542"/>
        <a:ext cx="5896267" cy="479573"/>
      </dsp:txXfrm>
    </dsp:sp>
    <dsp:sp modelId="{4FD492E2-17CE-4F1C-85C6-A69EEDB3578D}">
      <dsp:nvSpPr>
        <dsp:cNvPr id="0" name=""/>
        <dsp:cNvSpPr/>
      </dsp:nvSpPr>
      <dsp:spPr>
        <a:xfrm>
          <a:off x="2003982" y="2184722"/>
          <a:ext cx="6708985" cy="47957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just" defTabSz="533400">
            <a:lnSpc>
              <a:spcPct val="90000"/>
            </a:lnSpc>
            <a:spcBef>
              <a:spcPct val="0"/>
            </a:spcBef>
            <a:spcAft>
              <a:spcPct val="35000"/>
            </a:spcAft>
          </a:pPr>
          <a:r>
            <a:rPr lang="ru-RU" sz="1200" b="1" kern="1200" dirty="0" smtClean="0">
              <a:latin typeface="Arial Narrow" pitchFamily="34" charset="0"/>
            </a:rPr>
            <a:t>РАССМОТРЕНИЕ ОБСТОЯТЕЛЬСТВ И ПРИЧИН, ПРИВЕДШИХ К ВОЗНИКНОВЕНИЮ МИКРОПОВРЕЖДЕНИЙ (МИКРОТРАВМ)</a:t>
          </a:r>
          <a:endParaRPr lang="ru-RU" sz="1200" b="1" kern="1200" dirty="0">
            <a:latin typeface="Arial Narrow" pitchFamily="34" charset="0"/>
          </a:endParaRPr>
        </a:p>
      </dsp:txBody>
      <dsp:txXfrm>
        <a:off x="2003982" y="2184722"/>
        <a:ext cx="5896267" cy="479573"/>
      </dsp:txXfrm>
    </dsp:sp>
    <dsp:sp modelId="{8932678F-5EBF-460A-8342-7DF858385C50}">
      <dsp:nvSpPr>
        <dsp:cNvPr id="0" name=""/>
        <dsp:cNvSpPr/>
      </dsp:nvSpPr>
      <dsp:spPr>
        <a:xfrm>
          <a:off x="6397262" y="350354"/>
          <a:ext cx="311722" cy="311722"/>
        </a:xfrm>
        <a:prstGeom prst="downArrow">
          <a:avLst>
            <a:gd name="adj1" fmla="val 55000"/>
            <a:gd name="adj2" fmla="val 45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endParaRPr lang="ru-RU" sz="1400" kern="1200"/>
        </a:p>
      </dsp:txBody>
      <dsp:txXfrm>
        <a:off x="6397262" y="350354"/>
        <a:ext cx="311722" cy="311722"/>
      </dsp:txXfrm>
    </dsp:sp>
    <dsp:sp modelId="{C383BC08-40B4-4B2F-8123-98C3940F0E39}">
      <dsp:nvSpPr>
        <dsp:cNvPr id="0" name=""/>
        <dsp:cNvSpPr/>
      </dsp:nvSpPr>
      <dsp:spPr>
        <a:xfrm>
          <a:off x="6898258" y="896535"/>
          <a:ext cx="311722" cy="311722"/>
        </a:xfrm>
        <a:prstGeom prst="downArrow">
          <a:avLst>
            <a:gd name="adj1" fmla="val 55000"/>
            <a:gd name="adj2" fmla="val 45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endParaRPr lang="ru-RU" sz="1400" kern="1200"/>
        </a:p>
      </dsp:txBody>
      <dsp:txXfrm>
        <a:off x="6898258" y="896535"/>
        <a:ext cx="311722" cy="311722"/>
      </dsp:txXfrm>
    </dsp:sp>
    <dsp:sp modelId="{F7984F99-2989-4AC8-B9E6-B1704C9B8CB5}">
      <dsp:nvSpPr>
        <dsp:cNvPr id="0" name=""/>
        <dsp:cNvSpPr/>
      </dsp:nvSpPr>
      <dsp:spPr>
        <a:xfrm>
          <a:off x="7399254" y="1434723"/>
          <a:ext cx="311722" cy="311722"/>
        </a:xfrm>
        <a:prstGeom prst="downArrow">
          <a:avLst>
            <a:gd name="adj1" fmla="val 55000"/>
            <a:gd name="adj2" fmla="val 45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endParaRPr lang="ru-RU" sz="1400" kern="1200"/>
        </a:p>
      </dsp:txBody>
      <dsp:txXfrm>
        <a:off x="7399254" y="1434723"/>
        <a:ext cx="311722" cy="311722"/>
      </dsp:txXfrm>
    </dsp:sp>
    <dsp:sp modelId="{2CE12A99-3D79-4107-B7A4-863C58ADA8C3}">
      <dsp:nvSpPr>
        <dsp:cNvPr id="0" name=""/>
        <dsp:cNvSpPr/>
      </dsp:nvSpPr>
      <dsp:spPr>
        <a:xfrm>
          <a:off x="7900249" y="1986232"/>
          <a:ext cx="311722" cy="311722"/>
        </a:xfrm>
        <a:prstGeom prst="downArrow">
          <a:avLst>
            <a:gd name="adj1" fmla="val 55000"/>
            <a:gd name="adj2" fmla="val 45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endParaRPr lang="ru-RU" sz="1400" kern="1200"/>
        </a:p>
      </dsp:txBody>
      <dsp:txXfrm>
        <a:off x="7900249" y="1986232"/>
        <a:ext cx="311722" cy="311722"/>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BB6F214-51DF-40E3-BFFF-C4C56C480AAD}">
      <dsp:nvSpPr>
        <dsp:cNvPr id="0" name=""/>
        <dsp:cNvSpPr/>
      </dsp:nvSpPr>
      <dsp:spPr>
        <a:xfrm>
          <a:off x="109342" y="150129"/>
          <a:ext cx="3040681" cy="1279182"/>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ru-RU" sz="1400" b="1" kern="1200" dirty="0" smtClean="0">
              <a:latin typeface="Arial Narrow" pitchFamily="34" charset="0"/>
            </a:rPr>
            <a:t>лично участвовать в обеспечении безопасных условий труда на своем рабочем месте в пределах своей трудовой функции</a:t>
          </a:r>
          <a:endParaRPr lang="ru-RU" sz="1400" b="1" i="0" kern="1200" baseline="0" dirty="0" smtClean="0">
            <a:latin typeface="Arial Narrow" pitchFamily="34" charset="0"/>
          </a:endParaRPr>
        </a:p>
        <a:p>
          <a:pPr lvl="0" algn="ctr" defTabSz="622300" rtl="0">
            <a:lnSpc>
              <a:spcPct val="90000"/>
            </a:lnSpc>
            <a:spcBef>
              <a:spcPct val="0"/>
            </a:spcBef>
            <a:spcAft>
              <a:spcPct val="35000"/>
            </a:spcAft>
          </a:pPr>
          <a:endParaRPr lang="ru-RU" sz="1600" b="1" i="0" kern="1200" baseline="0" dirty="0">
            <a:latin typeface="Arial Narrow" pitchFamily="34" charset="0"/>
          </a:endParaRPr>
        </a:p>
      </dsp:txBody>
      <dsp:txXfrm>
        <a:off x="109342" y="150129"/>
        <a:ext cx="3040681" cy="1279182"/>
      </dsp:txXfrm>
    </dsp:sp>
    <dsp:sp modelId="{07D6F565-CF53-435C-AC21-46C22E812A8C}">
      <dsp:nvSpPr>
        <dsp:cNvPr id="0" name=""/>
        <dsp:cNvSpPr/>
      </dsp:nvSpPr>
      <dsp:spPr>
        <a:xfrm>
          <a:off x="3280223" y="150129"/>
          <a:ext cx="3362459" cy="1279182"/>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ru-RU" sz="1400" b="1" kern="1200" dirty="0" smtClean="0">
              <a:latin typeface="Arial Narrow" pitchFamily="34" charset="0"/>
            </a:rPr>
            <a:t>правильно использовать оборудование, инструмент, сырье и материалы, применять технологию</a:t>
          </a:r>
          <a:endParaRPr lang="ru-RU" sz="1400" b="1" i="0" kern="1200" baseline="0" dirty="0" smtClean="0">
            <a:latin typeface="Arial Narrow" pitchFamily="34" charset="0"/>
          </a:endParaRPr>
        </a:p>
        <a:p>
          <a:pPr lvl="0" algn="ctr" defTabSz="622300" rtl="0">
            <a:lnSpc>
              <a:spcPct val="90000"/>
            </a:lnSpc>
            <a:spcBef>
              <a:spcPct val="0"/>
            </a:spcBef>
            <a:spcAft>
              <a:spcPct val="35000"/>
            </a:spcAft>
          </a:pPr>
          <a:endParaRPr lang="ru-RU" sz="1600" b="1" i="0" kern="1200" baseline="0" dirty="0">
            <a:latin typeface="Arial Narrow" pitchFamily="34" charset="0"/>
          </a:endParaRPr>
        </a:p>
      </dsp:txBody>
      <dsp:txXfrm>
        <a:off x="3280223" y="150129"/>
        <a:ext cx="3362459" cy="1279182"/>
      </dsp:txXfrm>
    </dsp:sp>
    <dsp:sp modelId="{134BA427-4574-4C35-98A4-E868EBC1B6BD}">
      <dsp:nvSpPr>
        <dsp:cNvPr id="0" name=""/>
        <dsp:cNvSpPr/>
      </dsp:nvSpPr>
      <dsp:spPr>
        <a:xfrm>
          <a:off x="96273" y="1504255"/>
          <a:ext cx="3064218" cy="2099164"/>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ru-RU" sz="1400" b="1" kern="1200" dirty="0" smtClean="0">
              <a:latin typeface="Arial Narrow" pitchFamily="34" charset="0"/>
            </a:rPr>
            <a:t>следить за исправностью используемых оборудования и инструментов</a:t>
          </a:r>
          <a:endParaRPr lang="ru-RU" sz="1400" b="1" i="0" kern="1200" baseline="0" dirty="0" smtClean="0">
            <a:latin typeface="Arial Narrow" pitchFamily="34" charset="0"/>
          </a:endParaRPr>
        </a:p>
        <a:p>
          <a:pPr lvl="0" algn="ctr" defTabSz="622300" rtl="0">
            <a:lnSpc>
              <a:spcPct val="90000"/>
            </a:lnSpc>
            <a:spcBef>
              <a:spcPct val="0"/>
            </a:spcBef>
            <a:spcAft>
              <a:spcPct val="35000"/>
            </a:spcAft>
          </a:pPr>
          <a:endParaRPr lang="ru-RU" sz="1600" b="1" i="0" kern="1200" baseline="0" dirty="0">
            <a:latin typeface="Arial Narrow" pitchFamily="34" charset="0"/>
          </a:endParaRPr>
        </a:p>
      </dsp:txBody>
      <dsp:txXfrm>
        <a:off x="96273" y="1504255"/>
        <a:ext cx="3064218" cy="2099164"/>
      </dsp:txXfrm>
    </dsp:sp>
    <dsp:sp modelId="{1F4824E5-AEFC-4BA2-8B21-2894A2986C1D}">
      <dsp:nvSpPr>
        <dsp:cNvPr id="0" name=""/>
        <dsp:cNvSpPr/>
      </dsp:nvSpPr>
      <dsp:spPr>
        <a:xfrm>
          <a:off x="3280132" y="1542880"/>
          <a:ext cx="3416611" cy="2021914"/>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ru-RU" sz="1400" b="1" kern="1200" dirty="0" smtClean="0">
              <a:latin typeface="Arial Narrow" pitchFamily="34" charset="0"/>
            </a:rPr>
            <a:t>немедленно предпринять меры по устранению выявленных неисправностей, нарушений применяемой технологии, несоответствий используемых сырья и материалов в соответствии со своими должностными обязанностями, извещать своего непосредственного или вышестоящего руководителя о подобных случаях</a:t>
          </a:r>
        </a:p>
      </dsp:txBody>
      <dsp:txXfrm>
        <a:off x="3280132" y="1542880"/>
        <a:ext cx="3416611" cy="2021914"/>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0.27551</cdr:x>
      <cdr:y>0.26154</cdr:y>
    </cdr:from>
    <cdr:to>
      <cdr:x>0.40509</cdr:x>
      <cdr:y>0.30769</cdr:y>
    </cdr:to>
    <cdr:sp macro="" textlink="">
      <cdr:nvSpPr>
        <cdr:cNvPr id="2" name="TextBox 1"/>
        <cdr:cNvSpPr txBox="1"/>
      </cdr:nvSpPr>
      <cdr:spPr>
        <a:xfrm xmlns:a="http://schemas.openxmlformats.org/drawingml/2006/main">
          <a:off x="1944216" y="1224136"/>
          <a:ext cx="914400" cy="216024"/>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ru-RU" dirty="0"/>
        </a:p>
      </cdr:txBody>
    </cdr:sp>
  </cdr:relSizeAnchor>
  <cdr:relSizeAnchor xmlns:cdr="http://schemas.openxmlformats.org/drawingml/2006/chartDrawing">
    <cdr:from>
      <cdr:x>0.75472</cdr:x>
      <cdr:y>0.35894</cdr:y>
    </cdr:from>
    <cdr:to>
      <cdr:x>0.99842</cdr:x>
      <cdr:y>0.51279</cdr:y>
    </cdr:to>
    <cdr:sp macro="" textlink="">
      <cdr:nvSpPr>
        <cdr:cNvPr id="3" name="Прямоугольник 2"/>
        <cdr:cNvSpPr/>
      </cdr:nvSpPr>
      <cdr:spPr>
        <a:xfrm xmlns:a="http://schemas.openxmlformats.org/drawingml/2006/main">
          <a:off x="5760640" y="792088"/>
          <a:ext cx="1860125" cy="339505"/>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1">
          <a:schemeClr val="accent2"/>
        </a:lnRef>
        <a:fillRef xmlns:a="http://schemas.openxmlformats.org/drawingml/2006/main" idx="2">
          <a:schemeClr val="accent2"/>
        </a:fillRef>
        <a:effectRef xmlns:a="http://schemas.openxmlformats.org/drawingml/2006/main" idx="1">
          <a:schemeClr val="accent2"/>
        </a:effectRef>
        <a:fontRef xmlns:a="http://schemas.openxmlformats.org/drawingml/2006/main" idx="minor">
          <a:schemeClr val="dk1"/>
        </a:fontRef>
      </cdr:style>
      <cdr:txBody>
        <a:bodyPr xmlns:a="http://schemas.openxmlformats.org/drawingml/2006/main" vertOverflow="clip" rtlCol="0" anchor="ctr"/>
        <a:lstStyle xmlns:a="http://schemas.openxmlformats.org/drawingml/2006/main"/>
        <a:p xmlns:a="http://schemas.openxmlformats.org/drawingml/2006/main">
          <a:pPr algn="r"/>
          <a:r>
            <a:rPr lang="ru-RU" sz="1200" i="1" dirty="0">
              <a:solidFill>
                <a:schemeClr val="tx2"/>
              </a:solidFill>
              <a:latin typeface="Arial Narrow" pitchFamily="34" charset="0"/>
              <a:cs typeface="Times New Roman" pitchFamily="18" charset="0"/>
            </a:rPr>
            <a:t>(</a:t>
          </a:r>
          <a:r>
            <a:rPr lang="ru-RU" sz="1200" i="1" dirty="0" smtClean="0">
              <a:solidFill>
                <a:schemeClr val="tx2"/>
              </a:solidFill>
              <a:latin typeface="Arial Narrow" pitchFamily="34" charset="0"/>
              <a:cs typeface="Times New Roman" pitchFamily="18" charset="0"/>
            </a:rPr>
            <a:t>человек)</a:t>
          </a:r>
          <a:endParaRPr lang="ru-RU" sz="1200" i="1" dirty="0">
            <a:solidFill>
              <a:schemeClr val="tx2"/>
            </a:solidFill>
            <a:latin typeface="Arial Narrow" pitchFamily="34" charset="0"/>
            <a:cs typeface="Times New Roman" pitchFamily="18"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0.27551</cdr:x>
      <cdr:y>0.26154</cdr:y>
    </cdr:from>
    <cdr:to>
      <cdr:x>0.40509</cdr:x>
      <cdr:y>0.30769</cdr:y>
    </cdr:to>
    <cdr:sp macro="" textlink="">
      <cdr:nvSpPr>
        <cdr:cNvPr id="2" name="TextBox 1"/>
        <cdr:cNvSpPr txBox="1"/>
      </cdr:nvSpPr>
      <cdr:spPr>
        <a:xfrm xmlns:a="http://schemas.openxmlformats.org/drawingml/2006/main">
          <a:off x="1944216" y="1224136"/>
          <a:ext cx="914400" cy="216024"/>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ru-RU" dirty="0"/>
        </a:p>
      </cdr:txBody>
    </cdr:sp>
  </cdr:relSizeAnchor>
</c:userShapes>
</file>

<file path=ppt/drawings/drawing3.xml><?xml version="1.0" encoding="utf-8"?>
<c:userShapes xmlns:c="http://schemas.openxmlformats.org/drawingml/2006/chart">
  <cdr:relSizeAnchor xmlns:cdr="http://schemas.openxmlformats.org/drawingml/2006/chartDrawing">
    <cdr:from>
      <cdr:x>0.27551</cdr:x>
      <cdr:y>0.26154</cdr:y>
    </cdr:from>
    <cdr:to>
      <cdr:x>0.40509</cdr:x>
      <cdr:y>0.30769</cdr:y>
    </cdr:to>
    <cdr:sp macro="" textlink="">
      <cdr:nvSpPr>
        <cdr:cNvPr id="2" name="TextBox 1"/>
        <cdr:cNvSpPr txBox="1"/>
      </cdr:nvSpPr>
      <cdr:spPr>
        <a:xfrm xmlns:a="http://schemas.openxmlformats.org/drawingml/2006/main">
          <a:off x="1944216" y="1224136"/>
          <a:ext cx="914400" cy="216024"/>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ru-RU"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889250" cy="48895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ru-RU"/>
          </a:p>
        </p:txBody>
      </p:sp>
      <p:sp>
        <p:nvSpPr>
          <p:cNvPr id="3" name="Дата 2"/>
          <p:cNvSpPr>
            <a:spLocks noGrp="1"/>
          </p:cNvSpPr>
          <p:nvPr>
            <p:ph type="dt" sz="quarter" idx="1"/>
          </p:nvPr>
        </p:nvSpPr>
        <p:spPr>
          <a:xfrm>
            <a:off x="3778250" y="0"/>
            <a:ext cx="2889250" cy="48895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5A94D445-8CC2-4B8C-B79D-427B0A4E351A}" type="datetimeFigureOut">
              <a:rPr lang="ru-RU"/>
              <a:pPr>
                <a:defRPr/>
              </a:pPr>
              <a:t>16.05.2018</a:t>
            </a:fld>
            <a:endParaRPr lang="ru-RU"/>
          </a:p>
        </p:txBody>
      </p:sp>
      <p:sp>
        <p:nvSpPr>
          <p:cNvPr id="4" name="Нижний колонтитул 3"/>
          <p:cNvSpPr>
            <a:spLocks noGrp="1"/>
          </p:cNvSpPr>
          <p:nvPr>
            <p:ph type="ftr" sz="quarter" idx="2"/>
          </p:nvPr>
        </p:nvSpPr>
        <p:spPr>
          <a:xfrm>
            <a:off x="0" y="9285288"/>
            <a:ext cx="2889250" cy="48895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ru-RU"/>
          </a:p>
        </p:txBody>
      </p:sp>
      <p:sp>
        <p:nvSpPr>
          <p:cNvPr id="5" name="Номер слайда 4"/>
          <p:cNvSpPr>
            <a:spLocks noGrp="1"/>
          </p:cNvSpPr>
          <p:nvPr>
            <p:ph type="sldNum" sz="quarter" idx="3"/>
          </p:nvPr>
        </p:nvSpPr>
        <p:spPr>
          <a:xfrm>
            <a:off x="3778250" y="9285288"/>
            <a:ext cx="2889250" cy="48895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FE296ECF-E3C6-4AA4-8101-F3A822FE5ABD}" type="slidenum">
              <a:rPr lang="ru-RU"/>
              <a:pPr>
                <a:defRPr/>
              </a:pPr>
              <a:t>‹#›</a:t>
            </a:fld>
            <a:endParaRPr lang="ru-RU"/>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889250" cy="488950"/>
          </a:xfrm>
          <a:prstGeom prst="rect">
            <a:avLst/>
          </a:prstGeom>
        </p:spPr>
        <p:txBody>
          <a:bodyPr vert="horz" lIns="89794" tIns="44897" rIns="89794" bIns="44897" rtlCol="0"/>
          <a:lstStyle>
            <a:lvl1pPr algn="l" fontAlgn="auto">
              <a:spcBef>
                <a:spcPts val="0"/>
              </a:spcBef>
              <a:spcAft>
                <a:spcPts val="0"/>
              </a:spcAft>
              <a:defRPr sz="1200">
                <a:latin typeface="+mn-lt"/>
                <a:cs typeface="+mn-cs"/>
              </a:defRPr>
            </a:lvl1pPr>
          </a:lstStyle>
          <a:p>
            <a:pPr>
              <a:defRPr/>
            </a:pPr>
            <a:endParaRPr lang="ru-RU"/>
          </a:p>
        </p:txBody>
      </p:sp>
      <p:sp>
        <p:nvSpPr>
          <p:cNvPr id="3" name="Дата 2"/>
          <p:cNvSpPr>
            <a:spLocks noGrp="1"/>
          </p:cNvSpPr>
          <p:nvPr>
            <p:ph type="dt" idx="1"/>
          </p:nvPr>
        </p:nvSpPr>
        <p:spPr>
          <a:xfrm>
            <a:off x="3778250" y="0"/>
            <a:ext cx="2889250" cy="488950"/>
          </a:xfrm>
          <a:prstGeom prst="rect">
            <a:avLst/>
          </a:prstGeom>
        </p:spPr>
        <p:txBody>
          <a:bodyPr vert="horz" lIns="89794" tIns="44897" rIns="89794" bIns="44897" rtlCol="0"/>
          <a:lstStyle>
            <a:lvl1pPr algn="r" fontAlgn="auto">
              <a:spcBef>
                <a:spcPts val="0"/>
              </a:spcBef>
              <a:spcAft>
                <a:spcPts val="0"/>
              </a:spcAft>
              <a:defRPr sz="1200">
                <a:latin typeface="+mn-lt"/>
                <a:cs typeface="+mn-cs"/>
              </a:defRPr>
            </a:lvl1pPr>
          </a:lstStyle>
          <a:p>
            <a:pPr>
              <a:defRPr/>
            </a:pPr>
            <a:fld id="{1D637C22-D76B-4217-8570-37618F69E2D6}" type="datetimeFigureOut">
              <a:rPr lang="ru-RU"/>
              <a:pPr>
                <a:defRPr/>
              </a:pPr>
              <a:t>16.05.2018</a:t>
            </a:fld>
            <a:endParaRPr lang="ru-RU" dirty="0"/>
          </a:p>
        </p:txBody>
      </p:sp>
      <p:sp>
        <p:nvSpPr>
          <p:cNvPr id="4" name="Образ слайда 3"/>
          <p:cNvSpPr>
            <a:spLocks noGrp="1" noRot="1" noChangeAspect="1"/>
          </p:cNvSpPr>
          <p:nvPr>
            <p:ph type="sldImg" idx="2"/>
          </p:nvPr>
        </p:nvSpPr>
        <p:spPr>
          <a:xfrm>
            <a:off x="892175" y="733425"/>
            <a:ext cx="4886325" cy="3665538"/>
          </a:xfrm>
          <a:prstGeom prst="rect">
            <a:avLst/>
          </a:prstGeom>
          <a:noFill/>
          <a:ln w="12700">
            <a:solidFill>
              <a:prstClr val="black"/>
            </a:solidFill>
          </a:ln>
        </p:spPr>
        <p:txBody>
          <a:bodyPr vert="horz" lIns="89794" tIns="44897" rIns="89794" bIns="44897" rtlCol="0" anchor="ctr"/>
          <a:lstStyle/>
          <a:p>
            <a:pPr lvl="0"/>
            <a:endParaRPr lang="ru-RU" noProof="0" dirty="0"/>
          </a:p>
        </p:txBody>
      </p:sp>
      <p:sp>
        <p:nvSpPr>
          <p:cNvPr id="5" name="Заметки 4"/>
          <p:cNvSpPr>
            <a:spLocks noGrp="1"/>
          </p:cNvSpPr>
          <p:nvPr>
            <p:ph type="body" sz="quarter" idx="3"/>
          </p:nvPr>
        </p:nvSpPr>
        <p:spPr>
          <a:xfrm>
            <a:off x="666750" y="4643438"/>
            <a:ext cx="5335588" cy="4398962"/>
          </a:xfrm>
          <a:prstGeom prst="rect">
            <a:avLst/>
          </a:prstGeom>
        </p:spPr>
        <p:txBody>
          <a:bodyPr vert="horz" lIns="89794" tIns="44897" rIns="89794" bIns="44897" rtlCol="0"/>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0" y="9285288"/>
            <a:ext cx="2889250" cy="488950"/>
          </a:xfrm>
          <a:prstGeom prst="rect">
            <a:avLst/>
          </a:prstGeom>
        </p:spPr>
        <p:txBody>
          <a:bodyPr vert="horz" lIns="89794" tIns="44897" rIns="89794" bIns="44897" rtlCol="0" anchor="b"/>
          <a:lstStyle>
            <a:lvl1pPr algn="l" fontAlgn="auto">
              <a:spcBef>
                <a:spcPts val="0"/>
              </a:spcBef>
              <a:spcAft>
                <a:spcPts val="0"/>
              </a:spcAft>
              <a:defRPr sz="1200">
                <a:latin typeface="+mn-lt"/>
                <a:cs typeface="+mn-cs"/>
              </a:defRPr>
            </a:lvl1pPr>
          </a:lstStyle>
          <a:p>
            <a:pPr>
              <a:defRPr/>
            </a:pPr>
            <a:endParaRPr lang="ru-RU"/>
          </a:p>
        </p:txBody>
      </p:sp>
      <p:sp>
        <p:nvSpPr>
          <p:cNvPr id="7" name="Номер слайда 6"/>
          <p:cNvSpPr>
            <a:spLocks noGrp="1"/>
          </p:cNvSpPr>
          <p:nvPr>
            <p:ph type="sldNum" sz="quarter" idx="5"/>
          </p:nvPr>
        </p:nvSpPr>
        <p:spPr>
          <a:xfrm>
            <a:off x="3778250" y="9285288"/>
            <a:ext cx="2889250" cy="488950"/>
          </a:xfrm>
          <a:prstGeom prst="rect">
            <a:avLst/>
          </a:prstGeom>
        </p:spPr>
        <p:txBody>
          <a:bodyPr vert="horz" lIns="89794" tIns="44897" rIns="89794" bIns="44897" rtlCol="0" anchor="b"/>
          <a:lstStyle>
            <a:lvl1pPr algn="r" fontAlgn="auto">
              <a:spcBef>
                <a:spcPts val="0"/>
              </a:spcBef>
              <a:spcAft>
                <a:spcPts val="0"/>
              </a:spcAft>
              <a:defRPr sz="1200">
                <a:latin typeface="+mn-lt"/>
                <a:cs typeface="+mn-cs"/>
              </a:defRPr>
            </a:lvl1pPr>
          </a:lstStyle>
          <a:p>
            <a:pPr>
              <a:defRPr/>
            </a:pPr>
            <a:fld id="{602AE091-BC4B-4115-A530-0D259678FBED}" type="slidenum">
              <a:rPr lang="ru-RU"/>
              <a:pPr>
                <a:defRPr/>
              </a:pPr>
              <a:t>‹#›</a:t>
            </a:fld>
            <a:endParaRPr lang="ru-RU"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C4641C45-C133-4A5F-B49F-F3C102866083}" type="slidenum">
              <a:rPr lang="ru-RU" smtClean="0"/>
              <a:pPr/>
              <a:t>2</a:t>
            </a:fld>
            <a:endParaRPr lang="ru-RU"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C4641C45-C133-4A5F-B49F-F3C102866083}" type="slidenum">
              <a:rPr lang="ru-RU" smtClean="0"/>
              <a:pPr/>
              <a:t>3</a:t>
            </a:fld>
            <a:endParaRPr lang="ru-RU"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CD53123D-D842-4527-A3E9-435E3DBC5859}" type="datetime1">
              <a:rPr lang="ru-RU"/>
              <a:pPr>
                <a:defRPr/>
              </a:pPr>
              <a:t>16.05.2018</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397BBDB6-30A7-41A6-8734-8020265BB295}" type="slidenum">
              <a:rPr lang="ru-RU"/>
              <a:pPr>
                <a:defRPr/>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0C928FD4-28DE-49D7-A14D-D0DE077E28FD}" type="datetime1">
              <a:rPr lang="ru-RU"/>
              <a:pPr>
                <a:defRPr/>
              </a:pPr>
              <a:t>16.05.2018</a:t>
            </a:fld>
            <a:endParaRPr lang="ru-RU" dirty="0"/>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2A03451F-B726-46ED-97CA-232EDF29C32C}" type="slidenum">
              <a:rPr lang="ru-RU"/>
              <a:pPr>
                <a:defRPr/>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5F45B92C-B420-4C57-9D28-4892D82E25BE}" type="datetime1">
              <a:rPr lang="ru-RU"/>
              <a:pPr>
                <a:defRPr/>
              </a:pPr>
              <a:t>16.05.2018</a:t>
            </a:fld>
            <a:endParaRPr lang="ru-RU" dirty="0"/>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A91CE448-4AB3-4D03-A94E-446039748207}" type="slidenum">
              <a:rPr lang="ru-RU"/>
              <a:pPr>
                <a:defRPr/>
              </a:pPr>
              <a:t>‹#›</a:t>
            </a:fld>
            <a:endParaRPr lang="ru-RU"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4B77797E-2D58-407D-BF26-37DAB5037438}" type="datetime1">
              <a:rPr lang="ru-RU"/>
              <a:pPr>
                <a:defRPr/>
              </a:pPr>
              <a:t>16.05.2018</a:t>
            </a:fld>
            <a:endParaRPr lang="ru-RU" dirty="0"/>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1FD7DE13-C614-49B7-B2FA-188BDFCCC1B4}" type="slidenum">
              <a:rPr lang="ru-RU"/>
              <a:pPr>
                <a:defRPr/>
              </a:pPr>
              <a:t>‹#›</a:t>
            </a:fld>
            <a:endParaRPr lang="ru-RU"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6998B204-FF72-44BA-84CE-438DC808A930}" type="datetime1">
              <a:rPr lang="ru-RU"/>
              <a:pPr>
                <a:defRPr/>
              </a:pPr>
              <a:t>16.05.2018</a:t>
            </a:fld>
            <a:endParaRPr lang="ru-RU" dirty="0"/>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98924F0D-141C-4487-8668-323124E6A594}" type="slidenum">
              <a:rPr lang="ru-RU"/>
              <a:pPr>
                <a:defRPr/>
              </a:pPr>
              <a:t>‹#›</a:t>
            </a:fld>
            <a:endParaRPr lang="ru-RU"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5F15148D-E9E8-4BF0-85B3-FEDCAAC8710C}" type="datetime1">
              <a:rPr lang="ru-RU"/>
              <a:pPr>
                <a:defRPr/>
              </a:pPr>
              <a:t>16.05.2018</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2400BDC0-DB4A-4256-8A9A-8CC4431B9F57}" type="slidenum">
              <a:rPr lang="ru-RU"/>
              <a:pPr>
                <a:defRPr/>
              </a:pPr>
              <a:t>‹#›</a:t>
            </a:fld>
            <a:endParaRPr lang="ru-RU"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C0C6D776-A772-440A-BA22-D99DB60DFABC}" type="datetime1">
              <a:rPr lang="ru-RU"/>
              <a:pPr>
                <a:defRPr/>
              </a:pPr>
              <a:t>16.05.2018</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5CCB8889-17C3-40CB-8073-3051379ADECC}" type="slidenum">
              <a:rPr lang="ru-RU"/>
              <a:pPr>
                <a:defRPr/>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343D68EE-9779-4C2F-A168-131E5BBFB1C7}" type="datetime1">
              <a:rPr lang="ru-RU"/>
              <a:pPr>
                <a:defRPr/>
              </a:pPr>
              <a:t>16.05.2018</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6E2C571F-7BEE-48F2-A61B-79415AC9C526}" type="slidenum">
              <a:rPr lang="ru-RU"/>
              <a:pPr>
                <a:defRPr/>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C007DC34-0FED-42F0-B4CA-52D65DEF4A02}" type="datetime1">
              <a:rPr lang="ru-RU"/>
              <a:pPr>
                <a:defRPr/>
              </a:pPr>
              <a:t>16.05.2018</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4AE68CEC-64C8-4608-8970-C22A644C1C0A}" type="slidenum">
              <a:rPr lang="ru-RU"/>
              <a:pPr>
                <a:defRPr/>
              </a:pPr>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0DF6058A-A330-4CCB-9FBA-7B46599848DD}" type="datetime1">
              <a:rPr lang="ru-RU"/>
              <a:pPr>
                <a:defRPr/>
              </a:pPr>
              <a:t>16.05.2018</a:t>
            </a:fld>
            <a:endParaRPr lang="ru-RU" dirty="0"/>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1A97B18B-5DFB-41B7-B2DF-C2FA1A7ABE2B}" type="slidenum">
              <a:rPr lang="ru-RU"/>
              <a:pPr>
                <a:defRPr/>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11" name="Текст 10"/>
          <p:cNvSpPr>
            <a:spLocks noGrp="1"/>
          </p:cNvSpPr>
          <p:nvPr>
            <p:ph type="body" sz="quarter" idx="13"/>
          </p:nvPr>
        </p:nvSpPr>
        <p:spPr>
          <a:xfrm>
            <a:off x="827088" y="1557338"/>
            <a:ext cx="2881312" cy="15843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8" name="Дата 3"/>
          <p:cNvSpPr>
            <a:spLocks noGrp="1"/>
          </p:cNvSpPr>
          <p:nvPr>
            <p:ph type="dt" sz="half" idx="14"/>
          </p:nvPr>
        </p:nvSpPr>
        <p:spPr/>
        <p:txBody>
          <a:bodyPr/>
          <a:lstStyle>
            <a:lvl1pPr>
              <a:defRPr/>
            </a:lvl1pPr>
          </a:lstStyle>
          <a:p>
            <a:pPr>
              <a:defRPr/>
            </a:pPr>
            <a:fld id="{00CC44E2-5EC2-4D99-990B-E68052ED88F1}" type="datetime1">
              <a:rPr lang="ru-RU"/>
              <a:pPr>
                <a:defRPr/>
              </a:pPr>
              <a:t>16.05.2018</a:t>
            </a:fld>
            <a:endParaRPr lang="ru-RU" dirty="0"/>
          </a:p>
        </p:txBody>
      </p:sp>
      <p:sp>
        <p:nvSpPr>
          <p:cNvPr id="9" name="Нижний колонтитул 4"/>
          <p:cNvSpPr>
            <a:spLocks noGrp="1"/>
          </p:cNvSpPr>
          <p:nvPr>
            <p:ph type="ftr" sz="quarter" idx="15"/>
          </p:nvPr>
        </p:nvSpPr>
        <p:spPr/>
        <p:txBody>
          <a:bodyPr/>
          <a:lstStyle>
            <a:lvl1pPr>
              <a:defRPr/>
            </a:lvl1pPr>
          </a:lstStyle>
          <a:p>
            <a:pPr>
              <a:defRPr/>
            </a:pPr>
            <a:endParaRPr lang="ru-RU"/>
          </a:p>
        </p:txBody>
      </p:sp>
      <p:sp>
        <p:nvSpPr>
          <p:cNvPr id="10" name="Номер слайда 5"/>
          <p:cNvSpPr>
            <a:spLocks noGrp="1"/>
          </p:cNvSpPr>
          <p:nvPr>
            <p:ph type="sldNum" sz="quarter" idx="16"/>
          </p:nvPr>
        </p:nvSpPr>
        <p:spPr/>
        <p:txBody>
          <a:bodyPr/>
          <a:lstStyle>
            <a:lvl1pPr>
              <a:defRPr/>
            </a:lvl1pPr>
          </a:lstStyle>
          <a:p>
            <a:pPr>
              <a:defRPr/>
            </a:pPr>
            <a:fld id="{E52A32D6-CDD4-40B5-BA4D-400766583254}" type="slidenum">
              <a:rPr lang="ru-RU"/>
              <a:pPr>
                <a:defRPr/>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Пользовательский маке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56CB09E9-FC17-4603-979F-7C00681E2BF6}" type="datetime1">
              <a:rPr lang="ru-RU"/>
              <a:pPr>
                <a:defRPr/>
              </a:pPr>
              <a:t>16.05.2018</a:t>
            </a:fld>
            <a:endParaRPr lang="ru-RU" dirty="0"/>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67B1610A-D645-40F0-88BE-A5FD2D7AB17C}" type="slidenum">
              <a:rPr lang="ru-RU"/>
              <a:pPr>
                <a:defRPr/>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Пользовательский маке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07427EDC-1A0C-46D4-9653-AE33D03B1C75}" type="datetime1">
              <a:rPr lang="ru-RU"/>
              <a:pPr>
                <a:defRPr/>
              </a:pPr>
              <a:t>16.05.2018</a:t>
            </a:fld>
            <a:endParaRPr lang="ru-RU" dirty="0"/>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1788B101-3215-4BDF-90A0-110B90A934E7}" type="slidenum">
              <a:rPr lang="ru-RU"/>
              <a:pPr>
                <a:defRPr/>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Пользовательский маке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7B73690D-1DB1-4471-8C38-ABC745269583}" type="datetime1">
              <a:rPr lang="ru-RU"/>
              <a:pPr>
                <a:defRPr/>
              </a:pPr>
              <a:t>16.05.2018</a:t>
            </a:fld>
            <a:endParaRPr lang="ru-RU" dirty="0"/>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74A4D9DD-B6CC-45E7-A29D-D07E93D4B1DA}" type="slidenum">
              <a:rPr lang="ru-RU"/>
              <a:pPr>
                <a:defRPr/>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Пользовательский маке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D7BEC84B-EE8B-4169-A066-A6AD314508A4}" type="datetime1">
              <a:rPr lang="ru-RU"/>
              <a:pPr>
                <a:defRPr/>
              </a:pPr>
              <a:t>16.05.2018</a:t>
            </a:fld>
            <a:endParaRPr lang="ru-RU" dirty="0"/>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B08CC5FA-2B08-4416-BC56-32C1D7A09107}" type="slidenum">
              <a:rPr lang="ru-RU"/>
              <a:pPr>
                <a:defRPr/>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7" cstate="print"/>
          <a:srcRect/>
          <a:stretch>
            <a:fillRect/>
          </a:stretch>
        </a:blip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A49238CC-7E32-43E7-A353-8FCD92D057E5}" type="datetime1">
              <a:rPr lang="ru-RU"/>
              <a:pPr>
                <a:defRPr/>
              </a:pPr>
              <a:t>16.05.2018</a:t>
            </a:fld>
            <a:endParaRPr lang="ru-RU" dirty="0"/>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D0F1A51D-E898-4CEC-8D80-C297E06152A5}" type="slidenum">
              <a:rPr lang="ru-RU"/>
              <a:pPr>
                <a:defRPr/>
              </a:pPr>
              <a:t>‹#›</a:t>
            </a:fld>
            <a:endParaRPr lang="ru-RU"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hart" Target="../charts/chart2.xml"/><Relationship Id="rId4" Type="http://schemas.openxmlformats.org/officeDocument/2006/relationships/chart" Target="../charts/char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4.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txBox="1">
            <a:spLocks/>
          </p:cNvSpPr>
          <p:nvPr/>
        </p:nvSpPr>
        <p:spPr>
          <a:xfrm>
            <a:off x="6804025" y="6308725"/>
            <a:ext cx="2133600" cy="365125"/>
          </a:xfrm>
          <a:prstGeom prst="rect">
            <a:avLst/>
          </a:prstGeom>
        </p:spPr>
        <p:txBody>
          <a:bodyPr anchor="ctr"/>
          <a:lstStyle/>
          <a:p>
            <a:pPr algn="r" fontAlgn="auto">
              <a:spcBef>
                <a:spcPts val="0"/>
              </a:spcBef>
              <a:spcAft>
                <a:spcPts val="0"/>
              </a:spcAft>
              <a:defRPr/>
            </a:pPr>
            <a:fld id="{62563BA8-A68E-41A5-8D56-C246C82A3E34}" type="slidenum">
              <a:rPr lang="ru-RU" sz="2000" b="1">
                <a:solidFill>
                  <a:schemeClr val="tx1">
                    <a:lumMod val="65000"/>
                    <a:lumOff val="35000"/>
                  </a:schemeClr>
                </a:solidFill>
                <a:latin typeface="Arial Narrow" pitchFamily="34" charset="0"/>
                <a:cs typeface="+mn-cs"/>
              </a:rPr>
              <a:pPr algn="r" fontAlgn="auto">
                <a:spcBef>
                  <a:spcPts val="0"/>
                </a:spcBef>
                <a:spcAft>
                  <a:spcPts val="0"/>
                </a:spcAft>
                <a:defRPr/>
              </a:pPr>
              <a:t>1</a:t>
            </a:fld>
            <a:endParaRPr lang="ru-RU" sz="2000" b="1" dirty="0">
              <a:solidFill>
                <a:schemeClr val="tx1">
                  <a:lumMod val="65000"/>
                  <a:lumOff val="35000"/>
                </a:schemeClr>
              </a:solidFill>
              <a:latin typeface="Arial Narrow" pitchFamily="34" charset="0"/>
              <a:cs typeface="+mn-cs"/>
            </a:endParaRPr>
          </a:p>
        </p:txBody>
      </p:sp>
      <p:sp>
        <p:nvSpPr>
          <p:cNvPr id="2052" name="Прямоугольник 6"/>
          <p:cNvSpPr>
            <a:spLocks noChangeArrowheads="1"/>
          </p:cNvSpPr>
          <p:nvPr/>
        </p:nvSpPr>
        <p:spPr bwMode="auto">
          <a:xfrm>
            <a:off x="1115616" y="2204864"/>
            <a:ext cx="7128792" cy="1739130"/>
          </a:xfrm>
          <a:prstGeom prst="rect">
            <a:avLst/>
          </a:prstGeom>
          <a:noFill/>
          <a:ln w="9525">
            <a:noFill/>
            <a:miter lim="800000"/>
            <a:headEnd/>
            <a:tailEnd/>
          </a:ln>
        </p:spPr>
        <p:txBody>
          <a:bodyPr wrap="square">
            <a:spAutoFit/>
          </a:bodyPr>
          <a:lstStyle/>
          <a:p>
            <a:pPr algn="ctr">
              <a:lnSpc>
                <a:spcPct val="114000"/>
              </a:lnSpc>
            </a:pPr>
            <a:r>
              <a:rPr lang="ru-RU" sz="2400" b="1" dirty="0" smtClean="0">
                <a:solidFill>
                  <a:srgbClr val="002060"/>
                </a:solidFill>
                <a:latin typeface="Arial Narrow" pitchFamily="34" charset="0"/>
                <a:cs typeface="Times New Roman" pitchFamily="18" charset="0"/>
              </a:rPr>
              <a:t>Совершенствование механизмов профилактики производственного травматизма и профессиональной заболеваемости –</a:t>
            </a:r>
          </a:p>
          <a:p>
            <a:pPr algn="ctr">
              <a:lnSpc>
                <a:spcPct val="114000"/>
              </a:lnSpc>
            </a:pPr>
            <a:r>
              <a:rPr lang="ru-RU" sz="2400" b="1" dirty="0" smtClean="0">
                <a:solidFill>
                  <a:srgbClr val="002060"/>
                </a:solidFill>
                <a:latin typeface="Arial Narrow" pitchFamily="34" charset="0"/>
                <a:cs typeface="Times New Roman" pitchFamily="18" charset="0"/>
              </a:rPr>
              <a:t>курс на нулевой травматизм</a:t>
            </a:r>
            <a:endParaRPr lang="ru-RU" sz="2400" b="1" dirty="0">
              <a:solidFill>
                <a:srgbClr val="002060"/>
              </a:solidFill>
              <a:latin typeface="Arial Narrow" pitchFamily="34" charset="0"/>
              <a:cs typeface="Times New Roman" pitchFamily="18" charset="0"/>
            </a:endParaRPr>
          </a:p>
        </p:txBody>
      </p:sp>
      <p:sp>
        <p:nvSpPr>
          <p:cNvPr id="2053" name="TextBox 5"/>
          <p:cNvSpPr txBox="1">
            <a:spLocks noChangeArrowheads="1"/>
          </p:cNvSpPr>
          <p:nvPr/>
        </p:nvSpPr>
        <p:spPr bwMode="auto">
          <a:xfrm>
            <a:off x="899592" y="5157192"/>
            <a:ext cx="7848872" cy="646113"/>
          </a:xfrm>
          <a:prstGeom prst="rect">
            <a:avLst/>
          </a:prstGeom>
          <a:noFill/>
          <a:ln w="9525">
            <a:noFill/>
            <a:miter lim="800000"/>
            <a:headEnd/>
            <a:tailEnd/>
          </a:ln>
        </p:spPr>
        <p:txBody>
          <a:bodyPr wrap="square">
            <a:spAutoFit/>
          </a:bodyPr>
          <a:lstStyle/>
          <a:p>
            <a:r>
              <a:rPr lang="ru-RU" b="1" dirty="0" smtClean="0">
                <a:solidFill>
                  <a:schemeClr val="tx1">
                    <a:lumMod val="65000"/>
                    <a:lumOff val="35000"/>
                  </a:schemeClr>
                </a:solidFill>
                <a:latin typeface="Arial Narrow" pitchFamily="34" charset="0"/>
                <a:cs typeface="Times New Roman" pitchFamily="18" charset="0"/>
              </a:rPr>
              <a:t>Директор Департамента условий и охраны труда Минтруда России</a:t>
            </a:r>
          </a:p>
          <a:p>
            <a:r>
              <a:rPr lang="ru-RU" b="1" dirty="0" smtClean="0">
                <a:solidFill>
                  <a:schemeClr val="tx1">
                    <a:lumMod val="65000"/>
                    <a:lumOff val="35000"/>
                  </a:schemeClr>
                </a:solidFill>
                <a:latin typeface="Arial Narrow" pitchFamily="34" charset="0"/>
                <a:cs typeface="Times New Roman" pitchFamily="18" charset="0"/>
              </a:rPr>
              <a:t>В.А. Корж</a:t>
            </a:r>
            <a:endParaRPr lang="ru-RU" b="1" dirty="0">
              <a:solidFill>
                <a:schemeClr val="tx1">
                  <a:lumMod val="65000"/>
                  <a:lumOff val="35000"/>
                </a:schemeClr>
              </a:solidFill>
              <a:latin typeface="Arial Narrow" pitchFamily="34" charset="0"/>
              <a:cs typeface="Times New Roman" pitchFamily="18" charset="0"/>
            </a:endParaRPr>
          </a:p>
        </p:txBody>
      </p:sp>
      <p:pic>
        <p:nvPicPr>
          <p:cNvPr id="6" name="Picture 14"/>
          <p:cNvPicPr>
            <a:picLocks noChangeAspect="1" noChangeArrowheads="1"/>
          </p:cNvPicPr>
          <p:nvPr/>
        </p:nvPicPr>
        <p:blipFill>
          <a:blip r:embed="rId2" cstate="print"/>
          <a:srcRect/>
          <a:stretch>
            <a:fillRect/>
          </a:stretch>
        </p:blipFill>
        <p:spPr bwMode="auto">
          <a:xfrm>
            <a:off x="3491880" y="0"/>
            <a:ext cx="1801812" cy="18002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467544" y="1268760"/>
            <a:ext cx="2374900" cy="3168650"/>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lvl="0" algn="ctr"/>
            <a:r>
              <a:rPr lang="ru-RU" sz="2000" b="1" dirty="0" smtClean="0">
                <a:solidFill>
                  <a:srgbClr val="002060"/>
                </a:solidFill>
                <a:latin typeface="Arial Narrow" pitchFamily="34" charset="0"/>
                <a:cs typeface="Times New Roman" pitchFamily="18" charset="0"/>
              </a:rPr>
              <a:t>3. Определять цели – разрабатывать программы</a:t>
            </a:r>
            <a:endParaRPr lang="ru-RU" sz="2000" b="1" dirty="0">
              <a:solidFill>
                <a:srgbClr val="002060"/>
              </a:solidFill>
              <a:latin typeface="Arial Narrow" pitchFamily="34" charset="0"/>
            </a:endParaRPr>
          </a:p>
        </p:txBody>
      </p:sp>
      <p:sp>
        <p:nvSpPr>
          <p:cNvPr id="7" name="Стрелка вправо 6"/>
          <p:cNvSpPr/>
          <p:nvPr/>
        </p:nvSpPr>
        <p:spPr>
          <a:xfrm>
            <a:off x="2843808" y="1268760"/>
            <a:ext cx="432048" cy="3168352"/>
          </a:xfrm>
          <a:prstGeom prst="rightArrow">
            <a:avLst>
              <a:gd name="adj1" fmla="val 50000"/>
              <a:gd name="adj2" fmla="val 42142"/>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ru-RU" sz="1600">
              <a:latin typeface="Arial Narrow" pitchFamily="34" charset="0"/>
            </a:endParaRPr>
          </a:p>
        </p:txBody>
      </p:sp>
      <p:sp>
        <p:nvSpPr>
          <p:cNvPr id="8" name="TextBox 7"/>
          <p:cNvSpPr txBox="1"/>
          <p:nvPr/>
        </p:nvSpPr>
        <p:spPr>
          <a:xfrm>
            <a:off x="3491880" y="1844824"/>
            <a:ext cx="5400675" cy="11695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ctr">
              <a:defRPr/>
            </a:pPr>
            <a:r>
              <a:rPr lang="ru-RU" sz="1400" b="1" dirty="0" smtClean="0">
                <a:solidFill>
                  <a:schemeClr val="bg1"/>
                </a:solidFill>
                <a:latin typeface="Arial Narrow" pitchFamily="34" charset="0"/>
                <a:cs typeface="Times New Roman" pitchFamily="18" charset="0"/>
              </a:rPr>
              <a:t>Статья 212 Трудового кодекс:</a:t>
            </a:r>
          </a:p>
          <a:p>
            <a:pPr algn="just"/>
            <a:r>
              <a:rPr lang="ru-RU" sz="1400" b="1" dirty="0" smtClean="0">
                <a:solidFill>
                  <a:schemeClr val="bg1"/>
                </a:solidFill>
                <a:latin typeface="Arial Narrow" pitchFamily="34" charset="0"/>
                <a:cs typeface="Times New Roman" pitchFamily="18" charset="0"/>
              </a:rPr>
              <a:t>      </a:t>
            </a:r>
            <a:r>
              <a:rPr lang="ru-RU" sz="1400" dirty="0" smtClean="0">
                <a:latin typeface="Arial Narrow" pitchFamily="34" charset="0"/>
                <a:cs typeface="Times New Roman" pitchFamily="18" charset="0"/>
              </a:rPr>
              <a:t>Работодатель обязан обеспечить:</a:t>
            </a:r>
          </a:p>
          <a:p>
            <a:pPr algn="just"/>
            <a:r>
              <a:rPr lang="ru-RU" sz="1400" b="1" dirty="0" smtClean="0">
                <a:solidFill>
                  <a:schemeClr val="bg1"/>
                </a:solidFill>
                <a:latin typeface="Arial Narrow" pitchFamily="34" charset="0"/>
                <a:cs typeface="Times New Roman" pitchFamily="18" charset="0"/>
              </a:rPr>
              <a:t>      </a:t>
            </a:r>
            <a:r>
              <a:rPr lang="ru-RU" sz="1400" dirty="0" smtClean="0">
                <a:latin typeface="Arial Narrow" pitchFamily="34" charset="0"/>
                <a:cs typeface="Times New Roman" pitchFamily="18" charset="0"/>
              </a:rPr>
              <a:t>принятие мер по предотвращению аварийных ситуаций, сохранению жизни и здоровья работников при возникновении таких ситуаций, в том числе по оказанию пострадавшим первой помощи</a:t>
            </a:r>
            <a:endParaRPr lang="ru-RU" sz="1400" b="1" dirty="0" smtClean="0">
              <a:solidFill>
                <a:schemeClr val="bg1"/>
              </a:solidFill>
              <a:latin typeface="Arial Narrow" pitchFamily="34" charset="0"/>
              <a:cs typeface="Times New Roman" pitchFamily="18" charset="0"/>
            </a:endParaRPr>
          </a:p>
        </p:txBody>
      </p:sp>
      <p:sp>
        <p:nvSpPr>
          <p:cNvPr id="11" name="Стрелка вниз 10"/>
          <p:cNvSpPr/>
          <p:nvPr/>
        </p:nvSpPr>
        <p:spPr>
          <a:xfrm>
            <a:off x="5580112" y="1484784"/>
            <a:ext cx="1008112" cy="360040"/>
          </a:xfrm>
          <a:prstGeom prst="downArrow">
            <a:avLst>
              <a:gd name="adj1" fmla="val 50000"/>
              <a:gd name="adj2" fmla="val 50000"/>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ru-RU" sz="1600">
              <a:latin typeface="Arial Narrow" pitchFamily="34" charset="0"/>
            </a:endParaRPr>
          </a:p>
        </p:txBody>
      </p:sp>
      <p:sp>
        <p:nvSpPr>
          <p:cNvPr id="9" name="TextBox 8"/>
          <p:cNvSpPr txBox="1"/>
          <p:nvPr/>
        </p:nvSpPr>
        <p:spPr>
          <a:xfrm>
            <a:off x="3491880" y="3356992"/>
            <a:ext cx="5472608" cy="13849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ctr">
              <a:defRPr/>
            </a:pPr>
            <a:r>
              <a:rPr lang="ru-RU" sz="1400" b="1" dirty="0" smtClean="0">
                <a:solidFill>
                  <a:schemeClr val="bg1"/>
                </a:solidFill>
                <a:latin typeface="Arial Narrow" pitchFamily="34" charset="0"/>
                <a:cs typeface="Times New Roman" pitchFamily="18" charset="0"/>
              </a:rPr>
              <a:t>Типовое положение о системе управления охраной труда</a:t>
            </a:r>
          </a:p>
          <a:p>
            <a:pPr algn="just">
              <a:defRPr/>
            </a:pPr>
            <a:endParaRPr lang="ru-RU" sz="1400" b="1" dirty="0" smtClean="0">
              <a:solidFill>
                <a:schemeClr val="bg1"/>
              </a:solidFill>
              <a:latin typeface="Arial Narrow" pitchFamily="34" charset="0"/>
              <a:cs typeface="Times New Roman" pitchFamily="18" charset="0"/>
            </a:endParaRPr>
          </a:p>
          <a:p>
            <a:pPr algn="just">
              <a:defRPr/>
            </a:pPr>
            <a:r>
              <a:rPr lang="ru-RU" sz="1400" dirty="0" smtClean="0">
                <a:latin typeface="Arial Narrow" pitchFamily="34" charset="0"/>
                <a:cs typeface="Times New Roman" pitchFamily="18" charset="0"/>
              </a:rPr>
              <a:t>Основные цели работодателя в области охраны труда содержатся в Политике по охране труда и достигаются путем реализации работодателем процедур, предусмотренных Типовым положением о системе управления охраной труда</a:t>
            </a:r>
            <a:endParaRPr lang="ru-RU" sz="1400" b="1" dirty="0" smtClean="0">
              <a:solidFill>
                <a:schemeClr val="tx1"/>
              </a:solidFill>
              <a:latin typeface="Arial Narrow" pitchFamily="34" charset="0"/>
              <a:cs typeface="Times New Roman" pitchFamily="18" charset="0"/>
            </a:endParaRPr>
          </a:p>
        </p:txBody>
      </p:sp>
      <p:sp>
        <p:nvSpPr>
          <p:cNvPr id="12" name="Номер слайда 5"/>
          <p:cNvSpPr txBox="1">
            <a:spLocks/>
          </p:cNvSpPr>
          <p:nvPr/>
        </p:nvSpPr>
        <p:spPr>
          <a:xfrm>
            <a:off x="6804248" y="6309320"/>
            <a:ext cx="21336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B19B0651-EE4F-4900-A07F-96A6BFA9D0F0}" type="slidenum">
              <a:rPr kumimoji="0" lang="ru-RU" sz="2000" b="1" i="0" u="none" strike="noStrike" kern="1200" cap="none" spc="0" normalizeH="0" baseline="0" noProof="0" smtClean="0">
                <a:ln>
                  <a:noFill/>
                </a:ln>
                <a:solidFill>
                  <a:schemeClr val="tx1">
                    <a:lumMod val="65000"/>
                    <a:lumOff val="35000"/>
                  </a:schemeClr>
                </a:solidFill>
                <a:effectLst/>
                <a:uLnTx/>
                <a:uFillTx/>
                <a:latin typeface="Arial Narrow"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ru-RU" sz="2000" b="1" i="0" u="none" strike="noStrike" kern="1200" cap="none" spc="0" normalizeH="0" baseline="0" noProof="0" dirty="0">
              <a:ln>
                <a:noFill/>
              </a:ln>
              <a:solidFill>
                <a:schemeClr val="tx1">
                  <a:lumMod val="65000"/>
                  <a:lumOff val="35000"/>
                </a:schemeClr>
              </a:solidFill>
              <a:effectLst/>
              <a:uLnTx/>
              <a:uFillTx/>
              <a:latin typeface="Arial Narrow" pitchFamily="34" charset="0"/>
              <a:ea typeface="+mn-ea"/>
              <a:cs typeface="+mn-cs"/>
            </a:endParaRPr>
          </a:p>
        </p:txBody>
      </p:sp>
      <p:sp>
        <p:nvSpPr>
          <p:cNvPr id="10" name="Прямоугольник 9"/>
          <p:cNvSpPr/>
          <p:nvPr/>
        </p:nvSpPr>
        <p:spPr>
          <a:xfrm>
            <a:off x="3491880" y="1196752"/>
            <a:ext cx="5400600" cy="30777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algn="ctr">
              <a:defRPr/>
            </a:pPr>
            <a:r>
              <a:rPr lang="ru-RU" sz="1400" b="1" dirty="0" smtClean="0">
                <a:solidFill>
                  <a:srgbClr val="002060"/>
                </a:solidFill>
                <a:latin typeface="Arial Narrow" pitchFamily="34" charset="0"/>
                <a:cs typeface="Times New Roman" pitchFamily="18" charset="0"/>
              </a:rPr>
              <a:t>Действующее законодательство Российской Федерации</a:t>
            </a:r>
          </a:p>
        </p:txBody>
      </p:sp>
      <p:sp>
        <p:nvSpPr>
          <p:cNvPr id="14" name="Стрелка вниз 13"/>
          <p:cNvSpPr/>
          <p:nvPr/>
        </p:nvSpPr>
        <p:spPr>
          <a:xfrm>
            <a:off x="5652120" y="2996952"/>
            <a:ext cx="1008112" cy="360040"/>
          </a:xfrm>
          <a:prstGeom prst="downArrow">
            <a:avLst>
              <a:gd name="adj1" fmla="val 50000"/>
              <a:gd name="adj2" fmla="val 50000"/>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ru-RU" sz="1600">
              <a:latin typeface="Arial Narrow"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Стрелка вниз 14"/>
          <p:cNvSpPr/>
          <p:nvPr/>
        </p:nvSpPr>
        <p:spPr>
          <a:xfrm>
            <a:off x="5868144" y="1052736"/>
            <a:ext cx="621783" cy="288032"/>
          </a:xfrm>
          <a:prstGeom prst="downArrow">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ru-RU"/>
          </a:p>
        </p:txBody>
      </p:sp>
      <p:sp>
        <p:nvSpPr>
          <p:cNvPr id="5" name="Прямоугольник 4"/>
          <p:cNvSpPr/>
          <p:nvPr/>
        </p:nvSpPr>
        <p:spPr>
          <a:xfrm>
            <a:off x="251520" y="1484784"/>
            <a:ext cx="2520280" cy="28083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just"/>
            <a:r>
              <a:rPr lang="ru-RU" b="1" dirty="0" smtClean="0">
                <a:solidFill>
                  <a:srgbClr val="002060"/>
                </a:solidFill>
                <a:latin typeface="Arial Narrow" pitchFamily="34" charset="0"/>
                <a:cs typeface="Times New Roman" pitchFamily="18" charset="0"/>
              </a:rPr>
              <a:t>4. Создать систему безопасности и гигиены труда – достичь высокого уровня организации</a:t>
            </a:r>
            <a:endParaRPr lang="ru-RU" b="1" dirty="0">
              <a:solidFill>
                <a:srgbClr val="002060"/>
              </a:solidFill>
              <a:latin typeface="Arial Narrow" pitchFamily="34" charset="0"/>
            </a:endParaRPr>
          </a:p>
        </p:txBody>
      </p:sp>
      <p:sp>
        <p:nvSpPr>
          <p:cNvPr id="6" name="Прямоугольник 5"/>
          <p:cNvSpPr/>
          <p:nvPr/>
        </p:nvSpPr>
        <p:spPr>
          <a:xfrm>
            <a:off x="3563888" y="1340768"/>
            <a:ext cx="5328592" cy="1080119"/>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endParaRPr lang="ru-RU" sz="1400" b="1" dirty="0" smtClean="0">
              <a:solidFill>
                <a:srgbClr val="002060"/>
              </a:solidFill>
              <a:latin typeface="Arial Narrow" pitchFamily="34" charset="0"/>
              <a:cs typeface="Times New Roman" pitchFamily="18" charset="0"/>
            </a:endParaRPr>
          </a:p>
          <a:p>
            <a:pPr algn="ctr">
              <a:defRPr/>
            </a:pPr>
            <a:r>
              <a:rPr lang="ru-RU" sz="1400" b="1" dirty="0" smtClean="0">
                <a:solidFill>
                  <a:srgbClr val="002060"/>
                </a:solidFill>
                <a:latin typeface="Arial Narrow" pitchFamily="34" charset="0"/>
                <a:cs typeface="Times New Roman" pitchFamily="18" charset="0"/>
              </a:rPr>
              <a:t>Действующее законодательство Российской Федерации </a:t>
            </a:r>
          </a:p>
          <a:p>
            <a:pPr algn="just">
              <a:defRPr/>
            </a:pPr>
            <a:r>
              <a:rPr lang="ru-RU" sz="1400" b="1" dirty="0" smtClean="0">
                <a:solidFill>
                  <a:srgbClr val="002060"/>
                </a:solidFill>
                <a:latin typeface="Arial Narrow" pitchFamily="34" charset="0"/>
                <a:cs typeface="Times New Roman" pitchFamily="18" charset="0"/>
              </a:rPr>
              <a:t>  Статья 212 Трудового кодекса</a:t>
            </a:r>
          </a:p>
          <a:p>
            <a:pPr algn="just">
              <a:defRPr/>
            </a:pPr>
            <a:r>
              <a:rPr lang="ru-RU" sz="1400" b="1" dirty="0" smtClean="0">
                <a:solidFill>
                  <a:srgbClr val="002060"/>
                </a:solidFill>
                <a:latin typeface="Arial Narrow" pitchFamily="34" charset="0"/>
                <a:cs typeface="Times New Roman" pitchFamily="18" charset="0"/>
              </a:rPr>
              <a:t>   Работодатель </a:t>
            </a:r>
            <a:r>
              <a:rPr lang="ru-RU" sz="1400" b="1" dirty="0">
                <a:solidFill>
                  <a:srgbClr val="002060"/>
                </a:solidFill>
                <a:latin typeface="Arial Narrow" pitchFamily="34" charset="0"/>
                <a:cs typeface="Times New Roman" pitchFamily="18" charset="0"/>
              </a:rPr>
              <a:t>обязан </a:t>
            </a:r>
            <a:r>
              <a:rPr lang="ru-RU" sz="1400" b="1" dirty="0" smtClean="0">
                <a:solidFill>
                  <a:srgbClr val="002060"/>
                </a:solidFill>
                <a:latin typeface="Arial Narrow" pitchFamily="34" charset="0"/>
                <a:cs typeface="Times New Roman" pitchFamily="18" charset="0"/>
              </a:rPr>
              <a:t>обеспечить создание </a:t>
            </a:r>
            <a:r>
              <a:rPr lang="ru-RU" sz="1400" b="1" dirty="0">
                <a:solidFill>
                  <a:srgbClr val="002060"/>
                </a:solidFill>
                <a:latin typeface="Arial Narrow" pitchFamily="34" charset="0"/>
                <a:cs typeface="Times New Roman" pitchFamily="18" charset="0"/>
              </a:rPr>
              <a:t>и функционирование системы управления охраной труда;</a:t>
            </a:r>
          </a:p>
          <a:p>
            <a:pPr algn="ctr">
              <a:defRPr/>
            </a:pPr>
            <a:endParaRPr lang="ru-RU" b="1" dirty="0">
              <a:solidFill>
                <a:srgbClr val="002060"/>
              </a:solidFill>
              <a:latin typeface="Arial Narrow" pitchFamily="34" charset="0"/>
            </a:endParaRPr>
          </a:p>
        </p:txBody>
      </p:sp>
      <p:sp>
        <p:nvSpPr>
          <p:cNvPr id="8" name="Номер слайда 5"/>
          <p:cNvSpPr txBox="1">
            <a:spLocks/>
          </p:cNvSpPr>
          <p:nvPr/>
        </p:nvSpPr>
        <p:spPr>
          <a:xfrm>
            <a:off x="6804248" y="6237312"/>
            <a:ext cx="21336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B19B0651-EE4F-4900-A07F-96A6BFA9D0F0}" type="slidenum">
              <a:rPr kumimoji="0" lang="ru-RU" sz="2000" b="1" i="0" u="none" strike="noStrike" kern="1200" cap="none" spc="0" normalizeH="0" baseline="0" noProof="0" smtClean="0">
                <a:ln>
                  <a:noFill/>
                </a:ln>
                <a:solidFill>
                  <a:schemeClr val="tx1">
                    <a:lumMod val="65000"/>
                    <a:lumOff val="35000"/>
                  </a:schemeClr>
                </a:solidFill>
                <a:effectLst/>
                <a:uLnTx/>
                <a:uFillTx/>
                <a:latin typeface="Arial Narrow"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ru-RU" sz="2000" b="1" i="0" u="none" strike="noStrike" kern="1200" cap="none" spc="0" normalizeH="0" baseline="0" noProof="0" dirty="0">
              <a:ln>
                <a:noFill/>
              </a:ln>
              <a:solidFill>
                <a:schemeClr val="tx1">
                  <a:lumMod val="65000"/>
                  <a:lumOff val="35000"/>
                </a:schemeClr>
              </a:solidFill>
              <a:effectLst/>
              <a:uLnTx/>
              <a:uFillTx/>
              <a:latin typeface="Arial Narrow" pitchFamily="34" charset="0"/>
              <a:ea typeface="+mn-ea"/>
              <a:cs typeface="+mn-cs"/>
            </a:endParaRPr>
          </a:p>
        </p:txBody>
      </p:sp>
      <p:sp>
        <p:nvSpPr>
          <p:cNvPr id="9" name="Прямоугольник 8"/>
          <p:cNvSpPr/>
          <p:nvPr/>
        </p:nvSpPr>
        <p:spPr>
          <a:xfrm>
            <a:off x="3563888" y="3429000"/>
            <a:ext cx="5328592" cy="1800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t"/>
          <a:lstStyle/>
          <a:p>
            <a:pPr algn="ctr"/>
            <a:r>
              <a:rPr lang="ru-RU" sz="1400" b="1" dirty="0" smtClean="0">
                <a:latin typeface="Arial Narrow" pitchFamily="34" charset="0"/>
                <a:cs typeface="Times New Roman" pitchFamily="18" charset="0"/>
              </a:rPr>
              <a:t>Новая редакция  Х раздела Трудового кодекса Российской Федерации</a:t>
            </a:r>
          </a:p>
          <a:p>
            <a:pPr algn="just"/>
            <a:r>
              <a:rPr lang="ru-RU" sz="1400" b="1" dirty="0" smtClean="0">
                <a:latin typeface="Arial Narrow" pitchFamily="34" charset="0"/>
                <a:cs typeface="Times New Roman" pitchFamily="18" charset="0"/>
              </a:rPr>
              <a:t>      Статья 217. Система управления охраной труда у работодателя</a:t>
            </a:r>
          </a:p>
          <a:p>
            <a:pPr algn="just"/>
            <a:r>
              <a:rPr lang="ru-RU" sz="1400" b="1" dirty="0" smtClean="0">
                <a:latin typeface="Arial Narrow" pitchFamily="34" charset="0"/>
                <a:cs typeface="Times New Roman" pitchFamily="18" charset="0"/>
              </a:rPr>
              <a:t>      </a:t>
            </a:r>
            <a:r>
              <a:rPr lang="ru-RU" sz="1400" dirty="0" smtClean="0">
                <a:latin typeface="Arial Narrow" pitchFamily="34" charset="0"/>
                <a:cs typeface="Times New Roman" pitchFamily="18" charset="0"/>
              </a:rPr>
              <a:t>Система управления охраной труда – комплекс взаимосвязанных и взаимодействующих между собой элементов, устанавливающих политику и цели в области охраны труда у конкретного работодателя и процедуры по достижению этих целей</a:t>
            </a:r>
          </a:p>
          <a:p>
            <a:pPr algn="ctr"/>
            <a:endParaRPr lang="ru-RU" dirty="0" smtClean="0">
              <a:latin typeface="Times New Roman" pitchFamily="18" charset="0"/>
              <a:cs typeface="Times New Roman" pitchFamily="18" charset="0"/>
            </a:endParaRPr>
          </a:p>
        </p:txBody>
      </p:sp>
      <p:sp>
        <p:nvSpPr>
          <p:cNvPr id="10" name="TextBox 9"/>
          <p:cNvSpPr txBox="1"/>
          <p:nvPr/>
        </p:nvSpPr>
        <p:spPr>
          <a:xfrm>
            <a:off x="2483768" y="2636912"/>
            <a:ext cx="144016" cy="369332"/>
          </a:xfrm>
          <a:prstGeom prst="rect">
            <a:avLst/>
          </a:prstGeom>
          <a:noFill/>
        </p:spPr>
        <p:txBody>
          <a:bodyPr wrap="square" rtlCol="0">
            <a:spAutoFit/>
          </a:bodyPr>
          <a:lstStyle/>
          <a:p>
            <a:endParaRPr lang="ru-RU" dirty="0"/>
          </a:p>
        </p:txBody>
      </p:sp>
      <p:sp>
        <p:nvSpPr>
          <p:cNvPr id="13" name="Стрелка вправо 12"/>
          <p:cNvSpPr/>
          <p:nvPr/>
        </p:nvSpPr>
        <p:spPr>
          <a:xfrm>
            <a:off x="2771800" y="1412776"/>
            <a:ext cx="432048" cy="2664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Прямоугольник 11"/>
          <p:cNvSpPr/>
          <p:nvPr/>
        </p:nvSpPr>
        <p:spPr>
          <a:xfrm>
            <a:off x="3563888" y="764704"/>
            <a:ext cx="5400600" cy="307777"/>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lvl="0" algn="ctr">
              <a:defRPr/>
            </a:pPr>
            <a:r>
              <a:rPr lang="ru-RU" sz="1400" b="1" dirty="0" smtClean="0">
                <a:solidFill>
                  <a:srgbClr val="002060"/>
                </a:solidFill>
                <a:latin typeface="Arial Narrow" pitchFamily="34" charset="0"/>
                <a:cs typeface="Times New Roman" pitchFamily="18" charset="0"/>
              </a:rPr>
              <a:t>Действующее законодательство Российской Федерации</a:t>
            </a:r>
          </a:p>
        </p:txBody>
      </p:sp>
      <p:sp>
        <p:nvSpPr>
          <p:cNvPr id="16" name="Прямоугольник 15"/>
          <p:cNvSpPr/>
          <p:nvPr/>
        </p:nvSpPr>
        <p:spPr>
          <a:xfrm>
            <a:off x="3563888" y="2852936"/>
            <a:ext cx="5400600" cy="338554"/>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lvl="0" algn="ctr" fontAlgn="auto">
              <a:spcBef>
                <a:spcPts val="0"/>
              </a:spcBef>
              <a:spcAft>
                <a:spcPts val="0"/>
              </a:spcAft>
              <a:defRPr/>
            </a:pPr>
            <a:r>
              <a:rPr lang="ru-RU" sz="1600" b="1" dirty="0" smtClean="0">
                <a:solidFill>
                  <a:srgbClr val="002060"/>
                </a:solidFill>
                <a:latin typeface="Arial Narrow" pitchFamily="34" charset="0"/>
                <a:cs typeface="Times New Roman" pitchFamily="18" charset="0"/>
              </a:rPr>
              <a:t>Дальнейшие шаги</a:t>
            </a:r>
            <a:endParaRPr lang="ru-RU" sz="1600" b="1" dirty="0">
              <a:solidFill>
                <a:srgbClr val="002060"/>
              </a:solidFill>
              <a:latin typeface="Arial Narrow" pitchFamily="34" charset="0"/>
              <a:cs typeface="Times New Roman" pitchFamily="18" charset="0"/>
            </a:endParaRPr>
          </a:p>
        </p:txBody>
      </p:sp>
      <p:sp>
        <p:nvSpPr>
          <p:cNvPr id="17" name="Стрелка вниз 16"/>
          <p:cNvSpPr/>
          <p:nvPr/>
        </p:nvSpPr>
        <p:spPr>
          <a:xfrm>
            <a:off x="5868144" y="3212976"/>
            <a:ext cx="621783" cy="216024"/>
          </a:xfrm>
          <a:prstGeom prst="downArrow">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Номер слайда 5"/>
          <p:cNvSpPr txBox="1">
            <a:spLocks/>
          </p:cNvSpPr>
          <p:nvPr/>
        </p:nvSpPr>
        <p:spPr>
          <a:xfrm>
            <a:off x="6876256" y="6492875"/>
            <a:ext cx="2133600" cy="365125"/>
          </a:xfrm>
          <a:prstGeom prst="rect">
            <a:avLst/>
          </a:prstGeom>
        </p:spPr>
        <p:txBody>
          <a:bodyPr anchor="ctr"/>
          <a:lstStyle/>
          <a:p>
            <a:pPr algn="r" fontAlgn="auto">
              <a:spcBef>
                <a:spcPts val="0"/>
              </a:spcBef>
              <a:spcAft>
                <a:spcPts val="0"/>
              </a:spcAft>
              <a:defRPr/>
            </a:pPr>
            <a:fld id="{BCF5C781-AD56-4F05-9DC2-248699700D12}" type="slidenum">
              <a:rPr lang="ru-RU" sz="2000" b="1">
                <a:solidFill>
                  <a:schemeClr val="tx1">
                    <a:lumMod val="65000"/>
                    <a:lumOff val="35000"/>
                  </a:schemeClr>
                </a:solidFill>
                <a:latin typeface="Arial Narrow" pitchFamily="34" charset="0"/>
                <a:cs typeface="+mn-cs"/>
              </a:rPr>
              <a:pPr algn="r" fontAlgn="auto">
                <a:spcBef>
                  <a:spcPts val="0"/>
                </a:spcBef>
                <a:spcAft>
                  <a:spcPts val="0"/>
                </a:spcAft>
                <a:defRPr/>
              </a:pPr>
              <a:t>12</a:t>
            </a:fld>
            <a:endParaRPr lang="ru-RU" sz="2000" b="1" dirty="0">
              <a:solidFill>
                <a:schemeClr val="tx1">
                  <a:lumMod val="65000"/>
                  <a:lumOff val="35000"/>
                </a:schemeClr>
              </a:solidFill>
              <a:latin typeface="Arial Narrow" pitchFamily="34" charset="0"/>
              <a:cs typeface="+mn-cs"/>
            </a:endParaRPr>
          </a:p>
        </p:txBody>
      </p:sp>
      <p:sp>
        <p:nvSpPr>
          <p:cNvPr id="9" name="Прямоугольник 8"/>
          <p:cNvSpPr/>
          <p:nvPr/>
        </p:nvSpPr>
        <p:spPr>
          <a:xfrm>
            <a:off x="395536" y="980728"/>
            <a:ext cx="2159917" cy="2952055"/>
          </a:xfrm>
          <a:prstGeom prst="rect">
            <a:avLst/>
          </a:prstGeom>
          <a:ln/>
        </p:spPr>
        <p:style>
          <a:lnRef idx="1">
            <a:schemeClr val="accent4"/>
          </a:lnRef>
          <a:fillRef idx="2">
            <a:schemeClr val="accent4"/>
          </a:fillRef>
          <a:effectRef idx="1">
            <a:schemeClr val="accent4"/>
          </a:effectRef>
          <a:fontRef idx="minor">
            <a:schemeClr val="dk1"/>
          </a:fontRef>
        </p:style>
        <p:txBody>
          <a:bodyPr anchor="ctr"/>
          <a:lstStyle/>
          <a:p>
            <a:pPr lvl="0" algn="just"/>
            <a:r>
              <a:rPr lang="ru-RU" b="1" dirty="0" smtClean="0">
                <a:solidFill>
                  <a:srgbClr val="7030A0"/>
                </a:solidFill>
                <a:latin typeface="Arial Narrow" pitchFamily="34" charset="0"/>
                <a:cs typeface="Times New Roman" pitchFamily="18" charset="0"/>
              </a:rPr>
              <a:t>5. Обеспечивать безопасность и гигиену на рабочих местах, при работе со станками и оборудованием </a:t>
            </a:r>
            <a:endParaRPr lang="ru-RU" b="1" dirty="0">
              <a:solidFill>
                <a:srgbClr val="7030A0"/>
              </a:solidFill>
              <a:latin typeface="Arial Narrow" pitchFamily="34" charset="0"/>
            </a:endParaRPr>
          </a:p>
        </p:txBody>
      </p:sp>
      <p:sp>
        <p:nvSpPr>
          <p:cNvPr id="16" name="TextBox 15"/>
          <p:cNvSpPr txBox="1"/>
          <p:nvPr/>
        </p:nvSpPr>
        <p:spPr>
          <a:xfrm>
            <a:off x="3563888" y="2924944"/>
            <a:ext cx="5400600" cy="1600438"/>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ctr" fontAlgn="auto">
              <a:spcBef>
                <a:spcPts val="0"/>
              </a:spcBef>
              <a:spcAft>
                <a:spcPts val="0"/>
              </a:spcAft>
              <a:defRPr/>
            </a:pPr>
            <a:r>
              <a:rPr lang="ru-RU" sz="1400" b="1" dirty="0" smtClean="0">
                <a:latin typeface="Arial Narrow" pitchFamily="34" charset="0"/>
                <a:cs typeface="Times New Roman" pitchFamily="18" charset="0"/>
              </a:rPr>
              <a:t>Новая редакция Х раздела Трудового кодекса</a:t>
            </a:r>
          </a:p>
          <a:p>
            <a:pPr algn="just" fontAlgn="auto">
              <a:spcBef>
                <a:spcPts val="0"/>
              </a:spcBef>
              <a:spcAft>
                <a:spcPts val="0"/>
              </a:spcAft>
              <a:defRPr/>
            </a:pPr>
            <a:r>
              <a:rPr lang="ru-RU" sz="1400" dirty="0" smtClean="0">
                <a:solidFill>
                  <a:srgbClr val="002060"/>
                </a:solidFill>
                <a:latin typeface="Arial Narrow" pitchFamily="34" charset="0"/>
              </a:rPr>
              <a:t>  Работодатель </a:t>
            </a:r>
            <a:r>
              <a:rPr lang="ru-RU" sz="1400" dirty="0">
                <a:solidFill>
                  <a:srgbClr val="002060"/>
                </a:solidFill>
                <a:latin typeface="Arial Narrow" pitchFamily="34" charset="0"/>
              </a:rPr>
              <a:t>обязан </a:t>
            </a:r>
            <a:r>
              <a:rPr lang="ru-RU" sz="1400" b="1" dirty="0">
                <a:solidFill>
                  <a:srgbClr val="002060"/>
                </a:solidFill>
                <a:latin typeface="Arial Narrow" pitchFamily="34" charset="0"/>
              </a:rPr>
              <a:t>создать безопасные условия т</a:t>
            </a:r>
            <a:r>
              <a:rPr lang="ru-RU" sz="1400" dirty="0">
                <a:solidFill>
                  <a:srgbClr val="002060"/>
                </a:solidFill>
                <a:latin typeface="Arial Narrow" pitchFamily="34" charset="0"/>
              </a:rPr>
              <a:t>руда, исходя из: </a:t>
            </a:r>
          </a:p>
          <a:p>
            <a:pPr algn="just" fontAlgn="auto">
              <a:spcBef>
                <a:spcPts val="0"/>
              </a:spcBef>
              <a:spcAft>
                <a:spcPts val="0"/>
              </a:spcAft>
              <a:buFont typeface="Wingdings" pitchFamily="2" charset="2"/>
              <a:buChar char="Ø"/>
              <a:defRPr/>
            </a:pPr>
            <a:r>
              <a:rPr lang="ru-RU" sz="1400" dirty="0">
                <a:solidFill>
                  <a:srgbClr val="002060"/>
                </a:solidFill>
                <a:latin typeface="Arial Narrow" pitchFamily="34" charset="0"/>
              </a:rPr>
              <a:t>комплексной оценки технического и организационного уровня рабочего места</a:t>
            </a:r>
          </a:p>
          <a:p>
            <a:pPr algn="just" fontAlgn="auto">
              <a:spcBef>
                <a:spcPts val="0"/>
              </a:spcBef>
              <a:spcAft>
                <a:spcPts val="0"/>
              </a:spcAft>
              <a:buFont typeface="Wingdings" pitchFamily="2" charset="2"/>
              <a:buChar char="Ø"/>
              <a:defRPr/>
            </a:pPr>
            <a:r>
              <a:rPr lang="ru-RU" sz="1400" dirty="0">
                <a:solidFill>
                  <a:srgbClr val="002060"/>
                </a:solidFill>
                <a:latin typeface="Arial Narrow" pitchFamily="34" charset="0"/>
              </a:rPr>
              <a:t>оценки факторов производственной среды и трудового процесса, которые могут влиять на физическое и психологическое состояние работников</a:t>
            </a:r>
          </a:p>
        </p:txBody>
      </p:sp>
      <p:sp>
        <p:nvSpPr>
          <p:cNvPr id="19" name="Прямоугольник 18"/>
          <p:cNvSpPr/>
          <p:nvPr/>
        </p:nvSpPr>
        <p:spPr>
          <a:xfrm>
            <a:off x="3563888" y="836712"/>
            <a:ext cx="5400600" cy="1296144"/>
          </a:xfrm>
          <a:prstGeom prst="rect">
            <a:avLst/>
          </a:prstGeom>
        </p:spPr>
        <p:style>
          <a:lnRef idx="1">
            <a:schemeClr val="accent4"/>
          </a:lnRef>
          <a:fillRef idx="2">
            <a:schemeClr val="accent4"/>
          </a:fillRef>
          <a:effectRef idx="1">
            <a:schemeClr val="accent4"/>
          </a:effectRef>
          <a:fontRef idx="minor">
            <a:schemeClr val="dk1"/>
          </a:fontRef>
        </p:style>
        <p:txBody>
          <a:bodyPr anchor="ctr"/>
          <a:lstStyle/>
          <a:p>
            <a:pPr algn="ctr">
              <a:defRPr/>
            </a:pPr>
            <a:endParaRPr lang="ru-RU" dirty="0" smtClean="0">
              <a:latin typeface="Arial Narrow" pitchFamily="34" charset="0"/>
            </a:endParaRPr>
          </a:p>
          <a:p>
            <a:pPr algn="just">
              <a:defRPr/>
            </a:pPr>
            <a:r>
              <a:rPr lang="ru-RU" sz="1600" b="1" dirty="0" smtClean="0">
                <a:latin typeface="Times New Roman" pitchFamily="18" charset="0"/>
                <a:cs typeface="Times New Roman" pitchFamily="18" charset="0"/>
              </a:rPr>
              <a:t> </a:t>
            </a:r>
          </a:p>
          <a:p>
            <a:pPr algn="just">
              <a:defRPr/>
            </a:pPr>
            <a:endParaRPr lang="ru-RU" sz="1600" b="1" dirty="0" smtClean="0">
              <a:latin typeface="Times New Roman" pitchFamily="18" charset="0"/>
              <a:cs typeface="Times New Roman" pitchFamily="18" charset="0"/>
            </a:endParaRPr>
          </a:p>
          <a:p>
            <a:pPr>
              <a:defRPr/>
            </a:pPr>
            <a:endParaRPr lang="ru-RU" sz="1600" b="1" dirty="0" smtClean="0">
              <a:latin typeface="Times New Roman" pitchFamily="18" charset="0"/>
              <a:cs typeface="Times New Roman" pitchFamily="18" charset="0"/>
            </a:endParaRPr>
          </a:p>
          <a:p>
            <a:pPr>
              <a:defRPr/>
            </a:pPr>
            <a:r>
              <a:rPr lang="ru-RU" sz="1400" b="1" dirty="0" smtClean="0">
                <a:solidFill>
                  <a:srgbClr val="002060"/>
                </a:solidFill>
                <a:latin typeface="Arial Narrow" pitchFamily="34" charset="0"/>
                <a:cs typeface="Times New Roman" pitchFamily="18" charset="0"/>
              </a:rPr>
              <a:t>Статья 212. Работодатель обязан обеспечить:</a:t>
            </a:r>
          </a:p>
          <a:p>
            <a:pPr algn="just">
              <a:defRPr/>
            </a:pPr>
            <a:r>
              <a:rPr lang="ru-RU" sz="1400" dirty="0" smtClean="0">
                <a:solidFill>
                  <a:srgbClr val="002060"/>
                </a:solidFill>
                <a:latin typeface="Arial Narrow" pitchFamily="34" charset="0"/>
                <a:cs typeface="Times New Roman" pitchFamily="18" charset="0"/>
              </a:rPr>
              <a:t>      безопасность работников при эксплуатации зданий, сооружений, оборудования, осуществлении технологических процессов, а также применяемых в производстве инструментов, сырья и материалов;</a:t>
            </a:r>
          </a:p>
          <a:p>
            <a:pPr algn="just">
              <a:defRPr/>
            </a:pPr>
            <a:r>
              <a:rPr lang="ru-RU" sz="1400" dirty="0" smtClean="0">
                <a:solidFill>
                  <a:srgbClr val="002060"/>
                </a:solidFill>
                <a:latin typeface="Arial Narrow" pitchFamily="34" charset="0"/>
                <a:cs typeface="Times New Roman" pitchFamily="18" charset="0"/>
              </a:rPr>
              <a:t>      соответствующие требованиям охраны труда условия труда на каждом рабочем месте</a:t>
            </a:r>
          </a:p>
          <a:p>
            <a:pPr algn="just">
              <a:defRPr/>
            </a:pPr>
            <a:endParaRPr lang="ru-RU" sz="1400" dirty="0" smtClean="0">
              <a:latin typeface="Times New Roman" pitchFamily="18" charset="0"/>
              <a:cs typeface="Times New Roman" pitchFamily="18" charset="0"/>
            </a:endParaRPr>
          </a:p>
          <a:p>
            <a:pPr algn="just">
              <a:defRPr/>
            </a:pPr>
            <a:endParaRPr lang="ru-RU" sz="1400" dirty="0" smtClean="0">
              <a:latin typeface="Times New Roman" pitchFamily="18" charset="0"/>
              <a:cs typeface="Times New Roman" pitchFamily="18" charset="0"/>
            </a:endParaRPr>
          </a:p>
          <a:p>
            <a:pPr algn="ctr">
              <a:defRPr/>
            </a:pPr>
            <a:endParaRPr lang="ru-RU" dirty="0" smtClean="0">
              <a:latin typeface="Arial Narrow" pitchFamily="34" charset="0"/>
            </a:endParaRPr>
          </a:p>
          <a:p>
            <a:pPr algn="ctr">
              <a:defRPr/>
            </a:pPr>
            <a:endParaRPr lang="ru-RU" dirty="0">
              <a:latin typeface="Arial Narrow" pitchFamily="34" charset="0"/>
            </a:endParaRPr>
          </a:p>
        </p:txBody>
      </p:sp>
      <p:sp>
        <p:nvSpPr>
          <p:cNvPr id="26" name="Прямоугольник 25"/>
          <p:cNvSpPr/>
          <p:nvPr/>
        </p:nvSpPr>
        <p:spPr>
          <a:xfrm>
            <a:off x="467544" y="4797152"/>
            <a:ext cx="8496944" cy="432048"/>
          </a:xfrm>
          <a:prstGeom prst="rect">
            <a:avLst/>
          </a:prstGeom>
        </p:spPr>
        <p:style>
          <a:lnRef idx="1">
            <a:schemeClr val="accent4"/>
          </a:lnRef>
          <a:fillRef idx="2">
            <a:schemeClr val="accent4"/>
          </a:fillRef>
          <a:effectRef idx="1">
            <a:schemeClr val="accent4"/>
          </a:effectRef>
          <a:fontRef idx="minor">
            <a:schemeClr val="dk1"/>
          </a:fontRef>
        </p:style>
        <p:txBody>
          <a:bodyPr spcFirstLastPara="0" vert="horz" wrap="square" lIns="45720" tIns="45720" rIns="45720" bIns="45720" numCol="1" spcCol="1270" anchor="ctr" anchorCtr="0">
            <a:noAutofit/>
          </a:bodyPr>
          <a:lstStyle/>
          <a:p>
            <a:pPr algn="just" defTabSz="533400">
              <a:lnSpc>
                <a:spcPct val="90000"/>
              </a:lnSpc>
              <a:spcAft>
                <a:spcPct val="35000"/>
              </a:spcAft>
            </a:pPr>
            <a:r>
              <a:rPr lang="ru-RU" sz="1400" dirty="0" smtClean="0">
                <a:solidFill>
                  <a:srgbClr val="002060"/>
                </a:solidFill>
                <a:latin typeface="Arial Narrow" pitchFamily="34" charset="0"/>
              </a:rPr>
              <a:t>систематическое </a:t>
            </a:r>
            <a:r>
              <a:rPr lang="ru-RU" sz="1400" dirty="0">
                <a:solidFill>
                  <a:srgbClr val="002060"/>
                </a:solidFill>
                <a:latin typeface="Arial Narrow" pitchFamily="34" charset="0"/>
              </a:rPr>
              <a:t>выявление опасностей и профессиональных рисков, их регулярный анализ и </a:t>
            </a:r>
            <a:r>
              <a:rPr lang="ru-RU" sz="1400" dirty="0" smtClean="0">
                <a:solidFill>
                  <a:srgbClr val="002060"/>
                </a:solidFill>
                <a:latin typeface="Arial Narrow" pitchFamily="34" charset="0"/>
              </a:rPr>
              <a:t>оценку</a:t>
            </a:r>
            <a:endParaRPr lang="ru-RU" sz="1400" kern="1200" dirty="0">
              <a:solidFill>
                <a:srgbClr val="002060"/>
              </a:solidFill>
              <a:latin typeface="Arial Narrow" pitchFamily="34" charset="0"/>
            </a:endParaRPr>
          </a:p>
        </p:txBody>
      </p:sp>
      <p:sp>
        <p:nvSpPr>
          <p:cNvPr id="28" name="Прямоугольник 27"/>
          <p:cNvSpPr/>
          <p:nvPr/>
        </p:nvSpPr>
        <p:spPr>
          <a:xfrm>
            <a:off x="467544" y="4509120"/>
            <a:ext cx="3384376" cy="286232"/>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lvl="0" algn="ctr" defTabSz="533400">
              <a:lnSpc>
                <a:spcPct val="90000"/>
              </a:lnSpc>
              <a:spcAft>
                <a:spcPct val="35000"/>
              </a:spcAft>
            </a:pPr>
            <a:r>
              <a:rPr lang="ru-RU" sz="1400" b="1" dirty="0">
                <a:solidFill>
                  <a:srgbClr val="002060"/>
                </a:solidFill>
                <a:latin typeface="Arial Narrow" pitchFamily="34" charset="0"/>
                <a:cs typeface="+mn-cs"/>
              </a:rPr>
              <a:t>Работодатель обязан  обеспечить:</a:t>
            </a:r>
          </a:p>
        </p:txBody>
      </p:sp>
      <p:sp>
        <p:nvSpPr>
          <p:cNvPr id="29" name="Прямоугольник 28"/>
          <p:cNvSpPr/>
          <p:nvPr/>
        </p:nvSpPr>
        <p:spPr>
          <a:xfrm>
            <a:off x="467544" y="5229200"/>
            <a:ext cx="8496944" cy="674031"/>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lvl="0" algn="just" defTabSz="533400">
              <a:lnSpc>
                <a:spcPct val="90000"/>
              </a:lnSpc>
              <a:spcAft>
                <a:spcPct val="35000"/>
              </a:spcAft>
            </a:pPr>
            <a:r>
              <a:rPr lang="ru-RU" sz="1400" dirty="0">
                <a:solidFill>
                  <a:srgbClr val="002060"/>
                </a:solidFill>
                <a:latin typeface="Arial Narrow" pitchFamily="34" charset="0"/>
                <a:cs typeface="+mn-cs"/>
              </a:rPr>
              <a:t>заблаговременную разработку мер, направленных на обеспечение безопасных условий и охраны труда, определение профессиональных рисков перед вводом в эксплуатацию производственных объектов, вновь организованных рабочих мест</a:t>
            </a:r>
          </a:p>
        </p:txBody>
      </p:sp>
      <p:sp>
        <p:nvSpPr>
          <p:cNvPr id="30" name="Прямоугольник 29"/>
          <p:cNvSpPr/>
          <p:nvPr/>
        </p:nvSpPr>
        <p:spPr>
          <a:xfrm>
            <a:off x="467544" y="5877272"/>
            <a:ext cx="8496944" cy="523220"/>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lvl="0"/>
            <a:r>
              <a:rPr lang="ru-RU" sz="1400" dirty="0" smtClean="0">
                <a:solidFill>
                  <a:srgbClr val="002060"/>
                </a:solidFill>
                <a:latin typeface="Arial Narrow" pitchFamily="34" charset="0"/>
              </a:rPr>
              <a:t>разработку и утверждение правил (стандартов) организации  по охране труда , а также инструкций по охране труда для работников с учетом мнения профсоюза</a:t>
            </a:r>
            <a:endParaRPr lang="ru-RU" sz="1400" dirty="0">
              <a:solidFill>
                <a:srgbClr val="002060"/>
              </a:solidFill>
              <a:latin typeface="Arial Narrow" pitchFamily="34" charset="0"/>
            </a:endParaRPr>
          </a:p>
        </p:txBody>
      </p:sp>
      <p:sp>
        <p:nvSpPr>
          <p:cNvPr id="20" name="Стрелка вниз 19"/>
          <p:cNvSpPr/>
          <p:nvPr/>
        </p:nvSpPr>
        <p:spPr>
          <a:xfrm>
            <a:off x="5868144" y="548680"/>
            <a:ext cx="576064" cy="288032"/>
          </a:xfrm>
          <a:prstGeom prst="downArrow">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ru-RU"/>
          </a:p>
        </p:txBody>
      </p:sp>
      <p:sp>
        <p:nvSpPr>
          <p:cNvPr id="12" name="Стрелка вправо 11"/>
          <p:cNvSpPr/>
          <p:nvPr/>
        </p:nvSpPr>
        <p:spPr>
          <a:xfrm>
            <a:off x="2555776" y="1196752"/>
            <a:ext cx="432048" cy="2448272"/>
          </a:xfrm>
          <a:prstGeom prst="right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ru-RU"/>
          </a:p>
        </p:txBody>
      </p:sp>
      <p:sp>
        <p:nvSpPr>
          <p:cNvPr id="13" name="Прямоугольник 12"/>
          <p:cNvSpPr/>
          <p:nvPr/>
        </p:nvSpPr>
        <p:spPr>
          <a:xfrm>
            <a:off x="3563888" y="312911"/>
            <a:ext cx="5400600" cy="307777"/>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lvl="0" algn="ctr">
              <a:defRPr/>
            </a:pPr>
            <a:r>
              <a:rPr lang="ru-RU" sz="1400" b="1" dirty="0" smtClean="0">
                <a:solidFill>
                  <a:srgbClr val="002060"/>
                </a:solidFill>
                <a:latin typeface="Arial Narrow" pitchFamily="34" charset="0"/>
                <a:cs typeface="Times New Roman" pitchFamily="18" charset="0"/>
              </a:rPr>
              <a:t>Действующее законодательство Российской Федерации</a:t>
            </a:r>
          </a:p>
        </p:txBody>
      </p:sp>
      <p:sp>
        <p:nvSpPr>
          <p:cNvPr id="14" name="Прямоугольник 13"/>
          <p:cNvSpPr/>
          <p:nvPr/>
        </p:nvSpPr>
        <p:spPr>
          <a:xfrm>
            <a:off x="3563888" y="2348880"/>
            <a:ext cx="5400600" cy="338554"/>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lvl="0" algn="ctr" fontAlgn="auto">
              <a:spcBef>
                <a:spcPts val="0"/>
              </a:spcBef>
              <a:spcAft>
                <a:spcPts val="0"/>
              </a:spcAft>
              <a:defRPr/>
            </a:pPr>
            <a:r>
              <a:rPr lang="ru-RU" sz="1600" b="1" dirty="0" smtClean="0">
                <a:solidFill>
                  <a:srgbClr val="002060"/>
                </a:solidFill>
                <a:latin typeface="Arial Narrow" pitchFamily="34" charset="0"/>
                <a:cs typeface="Times New Roman" pitchFamily="18" charset="0"/>
              </a:rPr>
              <a:t>Дальнейшие шаги</a:t>
            </a:r>
            <a:endParaRPr lang="ru-RU" sz="1600" b="1" dirty="0">
              <a:solidFill>
                <a:srgbClr val="002060"/>
              </a:solidFill>
              <a:latin typeface="Arial Narrow" pitchFamily="34" charset="0"/>
              <a:cs typeface="Times New Roman" pitchFamily="18" charset="0"/>
            </a:endParaRPr>
          </a:p>
        </p:txBody>
      </p:sp>
      <p:sp>
        <p:nvSpPr>
          <p:cNvPr id="15" name="Стрелка вниз 14"/>
          <p:cNvSpPr/>
          <p:nvPr/>
        </p:nvSpPr>
        <p:spPr>
          <a:xfrm>
            <a:off x="5868144" y="2708920"/>
            <a:ext cx="576064" cy="216024"/>
          </a:xfrm>
          <a:prstGeom prst="downArrow">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ru-RU"/>
          </a:p>
        </p:txBody>
      </p:sp>
      <p:sp>
        <p:nvSpPr>
          <p:cNvPr id="17" name="Стрелка вниз 16"/>
          <p:cNvSpPr/>
          <p:nvPr/>
        </p:nvSpPr>
        <p:spPr>
          <a:xfrm>
            <a:off x="5868144" y="4509120"/>
            <a:ext cx="576064" cy="288032"/>
          </a:xfrm>
          <a:prstGeom prst="downArrow">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Номер слайда 5"/>
          <p:cNvSpPr txBox="1">
            <a:spLocks/>
          </p:cNvSpPr>
          <p:nvPr/>
        </p:nvSpPr>
        <p:spPr>
          <a:xfrm>
            <a:off x="6804248" y="6309320"/>
            <a:ext cx="21336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B19B0651-EE4F-4900-A07F-96A6BFA9D0F0}" type="slidenum">
              <a:rPr kumimoji="0" lang="ru-RU" sz="2000" b="1" i="0" u="none" strike="noStrike" kern="1200" cap="none" spc="0" normalizeH="0" baseline="0" noProof="0" smtClean="0">
                <a:ln>
                  <a:noFill/>
                </a:ln>
                <a:solidFill>
                  <a:schemeClr val="tx1">
                    <a:lumMod val="65000"/>
                    <a:lumOff val="35000"/>
                  </a:schemeClr>
                </a:solidFill>
                <a:effectLst/>
                <a:uLnTx/>
                <a:uFillTx/>
                <a:latin typeface="Arial Narrow"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ru-RU" sz="2000" b="1" i="0" u="none" strike="noStrike" kern="1200" cap="none" spc="0" normalizeH="0" baseline="0" noProof="0" dirty="0">
              <a:ln>
                <a:noFill/>
              </a:ln>
              <a:solidFill>
                <a:schemeClr val="tx1">
                  <a:lumMod val="65000"/>
                  <a:lumOff val="35000"/>
                </a:schemeClr>
              </a:solidFill>
              <a:effectLst/>
              <a:uLnTx/>
              <a:uFillTx/>
              <a:latin typeface="Arial Narrow" pitchFamily="34" charset="0"/>
              <a:ea typeface="+mn-ea"/>
              <a:cs typeface="+mn-cs"/>
            </a:endParaRPr>
          </a:p>
        </p:txBody>
      </p:sp>
      <p:sp>
        <p:nvSpPr>
          <p:cNvPr id="32" name="TextBox 31"/>
          <p:cNvSpPr txBox="1"/>
          <p:nvPr/>
        </p:nvSpPr>
        <p:spPr>
          <a:xfrm>
            <a:off x="611560" y="4797152"/>
            <a:ext cx="2232248" cy="1600438"/>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endParaRPr lang="ru-RU" sz="1400" b="1" dirty="0" smtClean="0">
              <a:solidFill>
                <a:srgbClr val="002060"/>
              </a:solidFill>
              <a:latin typeface="Arial Narrow" pitchFamily="34" charset="0"/>
            </a:endParaRPr>
          </a:p>
          <a:p>
            <a:pPr algn="ctr"/>
            <a:r>
              <a:rPr lang="ru-RU" sz="1400" b="1" dirty="0" smtClean="0">
                <a:solidFill>
                  <a:srgbClr val="002060"/>
                </a:solidFill>
                <a:latin typeface="Arial Narrow" pitchFamily="34" charset="0"/>
              </a:rPr>
              <a:t>Обучение по охране труда работников – это получение знаний, умений и навыков в ходе проведения</a:t>
            </a:r>
          </a:p>
          <a:p>
            <a:pPr algn="ctr"/>
            <a:endParaRPr lang="ru-RU" sz="1400" b="1" dirty="0">
              <a:latin typeface="Arial Narrow" pitchFamily="34" charset="0"/>
            </a:endParaRPr>
          </a:p>
        </p:txBody>
      </p:sp>
      <p:sp>
        <p:nvSpPr>
          <p:cNvPr id="74753" name="Rectangle 1"/>
          <p:cNvSpPr>
            <a:spLocks noChangeArrowheads="1"/>
          </p:cNvSpPr>
          <p:nvPr/>
        </p:nvSpPr>
        <p:spPr bwMode="auto">
          <a:xfrm>
            <a:off x="4319464" y="4797152"/>
            <a:ext cx="4824536" cy="15761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algn="l" defTabSz="914400" rtl="0" eaLnBrk="1" fontAlgn="base" latinLnBrk="0" hangingPunct="1">
              <a:lnSpc>
                <a:spcPct val="114000"/>
              </a:lnSpc>
              <a:spcBef>
                <a:spcPct val="0"/>
              </a:spcBef>
              <a:spcAft>
                <a:spcPct val="0"/>
              </a:spcAft>
              <a:buClrTx/>
              <a:buSzTx/>
              <a:buFontTx/>
              <a:buNone/>
              <a:tabLst/>
            </a:pPr>
            <a:r>
              <a:rPr lang="ru-RU" sz="1400" b="1" dirty="0" smtClean="0">
                <a:solidFill>
                  <a:srgbClr val="002060"/>
                </a:solidFill>
                <a:latin typeface="Arial Narrow" pitchFamily="34" charset="0"/>
                <a:ea typeface="Times New Roman" pitchFamily="18" charset="0"/>
                <a:cs typeface="Times New Roman" pitchFamily="18" charset="0"/>
              </a:rPr>
              <a:t>и</a:t>
            </a:r>
            <a:r>
              <a:rPr kumimoji="0" lang="ru-RU" sz="1400" b="1" i="0" u="none" strike="noStrike" cap="none" normalizeH="0" baseline="0" dirty="0" smtClean="0">
                <a:ln>
                  <a:noFill/>
                </a:ln>
                <a:solidFill>
                  <a:srgbClr val="002060"/>
                </a:solidFill>
                <a:effectLst/>
                <a:latin typeface="Arial Narrow" pitchFamily="34" charset="0"/>
                <a:ea typeface="Times New Roman" pitchFamily="18" charset="0"/>
                <a:cs typeface="Times New Roman" pitchFamily="18" charset="0"/>
              </a:rPr>
              <a:t>нструктажей  по охране труда</a:t>
            </a:r>
          </a:p>
          <a:p>
            <a:pPr marL="0" marR="0" lvl="0" algn="l" defTabSz="914400" rtl="0" eaLnBrk="0" fontAlgn="base" latinLnBrk="0" hangingPunct="0">
              <a:lnSpc>
                <a:spcPct val="114000"/>
              </a:lnSpc>
              <a:spcBef>
                <a:spcPct val="0"/>
              </a:spcBef>
              <a:spcAft>
                <a:spcPct val="0"/>
              </a:spcAft>
              <a:buClrTx/>
              <a:buSzTx/>
              <a:buFontTx/>
              <a:buNone/>
              <a:tabLst/>
            </a:pPr>
            <a:r>
              <a:rPr kumimoji="0" lang="ru-RU" sz="1400" b="1" i="0" u="none" strike="noStrike" cap="none" normalizeH="0" baseline="0" dirty="0" smtClean="0">
                <a:ln>
                  <a:noFill/>
                </a:ln>
                <a:solidFill>
                  <a:srgbClr val="002060"/>
                </a:solidFill>
                <a:effectLst/>
                <a:latin typeface="Arial Narrow" pitchFamily="34" charset="0"/>
                <a:ea typeface="Times New Roman" pitchFamily="18" charset="0"/>
                <a:cs typeface="Times New Roman" pitchFamily="18" charset="0"/>
              </a:rPr>
              <a:t>стажировки на рабочем месте</a:t>
            </a:r>
            <a:endParaRPr kumimoji="0" lang="ru-RU" sz="1400" b="1" i="0" u="none" strike="noStrike" cap="none" normalizeH="0" baseline="0" dirty="0" smtClean="0">
              <a:ln>
                <a:noFill/>
              </a:ln>
              <a:solidFill>
                <a:srgbClr val="002060"/>
              </a:solidFill>
              <a:effectLst/>
              <a:latin typeface="Arial Narrow" pitchFamily="34" charset="0"/>
              <a:cs typeface="Arial" pitchFamily="34" charset="0"/>
            </a:endParaRPr>
          </a:p>
          <a:p>
            <a:pPr marL="0" marR="0" lvl="0" algn="l" defTabSz="914400" rtl="0" eaLnBrk="0" fontAlgn="base" latinLnBrk="0" hangingPunct="0">
              <a:lnSpc>
                <a:spcPct val="114000"/>
              </a:lnSpc>
              <a:spcBef>
                <a:spcPct val="0"/>
              </a:spcBef>
              <a:spcAft>
                <a:spcPct val="0"/>
              </a:spcAft>
              <a:buClrTx/>
              <a:buSzTx/>
              <a:buFontTx/>
              <a:buNone/>
              <a:tabLst/>
            </a:pPr>
            <a:r>
              <a:rPr kumimoji="0" lang="ru-RU" sz="1400" b="1" i="0" u="none" strike="noStrike" cap="none" normalizeH="0" baseline="0" dirty="0" smtClean="0">
                <a:ln>
                  <a:noFill/>
                </a:ln>
                <a:solidFill>
                  <a:srgbClr val="002060"/>
                </a:solidFill>
                <a:effectLst/>
                <a:latin typeface="Arial Narrow" pitchFamily="34" charset="0"/>
                <a:ea typeface="Times New Roman" pitchFamily="18" charset="0"/>
                <a:cs typeface="Times New Roman" pitchFamily="18" charset="0"/>
              </a:rPr>
              <a:t>обучения по охране труда в организациях, осуществляющих образовательную деятельность</a:t>
            </a:r>
          </a:p>
          <a:p>
            <a:pPr marL="0" marR="0" lvl="0" algn="l" defTabSz="914400" rtl="0" eaLnBrk="0" fontAlgn="base" latinLnBrk="0" hangingPunct="0">
              <a:lnSpc>
                <a:spcPct val="114000"/>
              </a:lnSpc>
              <a:spcBef>
                <a:spcPct val="0"/>
              </a:spcBef>
              <a:spcAft>
                <a:spcPct val="0"/>
              </a:spcAft>
              <a:buClrTx/>
              <a:buSzTx/>
              <a:buFontTx/>
              <a:buNone/>
              <a:tabLst/>
            </a:pPr>
            <a:r>
              <a:rPr lang="ru-RU" sz="1400" b="1" dirty="0" smtClean="0">
                <a:solidFill>
                  <a:srgbClr val="002060"/>
                </a:solidFill>
                <a:latin typeface="Arial Narrow" pitchFamily="34" charset="0"/>
                <a:ea typeface="Times New Roman" pitchFamily="18" charset="0"/>
                <a:cs typeface="Times New Roman" pitchFamily="18" charset="0"/>
              </a:rPr>
              <a:t>о</a:t>
            </a:r>
            <a:r>
              <a:rPr kumimoji="0" lang="ru-RU" sz="1400" b="1" i="0" u="none" strike="noStrike" cap="none" normalizeH="0" baseline="0" dirty="0" smtClean="0">
                <a:ln>
                  <a:noFill/>
                </a:ln>
                <a:solidFill>
                  <a:srgbClr val="002060"/>
                </a:solidFill>
                <a:effectLst/>
                <a:latin typeface="Arial Narrow" pitchFamily="34" charset="0"/>
                <a:ea typeface="Times New Roman" pitchFamily="18" charset="0"/>
                <a:cs typeface="Times New Roman" pitchFamily="18" charset="0"/>
              </a:rPr>
              <a:t>бучения по охране труда у работодателя</a:t>
            </a:r>
            <a:endParaRPr kumimoji="0" lang="ru-RU" sz="1400" b="1" i="0" u="none" strike="noStrike" cap="none" normalizeH="0" baseline="0" dirty="0" smtClean="0">
              <a:ln>
                <a:noFill/>
              </a:ln>
              <a:solidFill>
                <a:srgbClr val="002060"/>
              </a:solidFill>
              <a:effectLst/>
              <a:latin typeface="Arial Narrow" pitchFamily="34" charset="0"/>
              <a:ea typeface="Times New Roman" pitchFamily="18" charset="0"/>
              <a:cs typeface="Arial" pitchFamily="34" charset="0"/>
            </a:endParaRPr>
          </a:p>
          <a:p>
            <a:pPr marL="0" marR="0" lvl="0" algn="l" defTabSz="914400" rtl="0" eaLnBrk="0" fontAlgn="base" latinLnBrk="0" hangingPunct="0">
              <a:lnSpc>
                <a:spcPct val="114000"/>
              </a:lnSpc>
              <a:spcBef>
                <a:spcPct val="0"/>
              </a:spcBef>
              <a:spcAft>
                <a:spcPct val="0"/>
              </a:spcAft>
              <a:buClrTx/>
              <a:buSzTx/>
              <a:buFontTx/>
              <a:buNone/>
              <a:tabLst/>
            </a:pPr>
            <a:r>
              <a:rPr lang="ru-RU" sz="1400" b="1" dirty="0" smtClean="0">
                <a:solidFill>
                  <a:srgbClr val="002060"/>
                </a:solidFill>
                <a:latin typeface="Arial Narrow" pitchFamily="34" charset="0"/>
                <a:ea typeface="Times New Roman" pitchFamily="18" charset="0"/>
                <a:cs typeface="Arial" pitchFamily="34" charset="0"/>
              </a:rPr>
              <a:t>о</a:t>
            </a:r>
            <a:r>
              <a:rPr kumimoji="0" lang="ru-RU" sz="1400" b="1" i="0" u="none" strike="noStrike" cap="none" normalizeH="0" baseline="0" dirty="0" smtClean="0">
                <a:ln>
                  <a:noFill/>
                </a:ln>
                <a:solidFill>
                  <a:srgbClr val="002060"/>
                </a:solidFill>
                <a:effectLst/>
                <a:latin typeface="Arial Narrow" pitchFamily="34" charset="0"/>
                <a:ea typeface="Times New Roman" pitchFamily="18" charset="0"/>
                <a:cs typeface="Arial" pitchFamily="34" charset="0"/>
              </a:rPr>
              <a:t>бучения оказанию первой помощи пострадавши</a:t>
            </a:r>
            <a:r>
              <a:rPr kumimoji="0" lang="ru-RU" sz="1600" b="1" i="0" u="none" strike="noStrike" cap="none" normalizeH="0" baseline="0" dirty="0" smtClean="0">
                <a:ln>
                  <a:noFill/>
                </a:ln>
                <a:solidFill>
                  <a:srgbClr val="002060"/>
                </a:solidFill>
                <a:effectLst/>
                <a:latin typeface="Arial Narrow" pitchFamily="34" charset="0"/>
                <a:ea typeface="Times New Roman" pitchFamily="18" charset="0"/>
                <a:cs typeface="Arial" pitchFamily="34" charset="0"/>
              </a:rPr>
              <a:t>м</a:t>
            </a:r>
            <a:r>
              <a:rPr kumimoji="0" lang="ru-RU" sz="1600" b="1" i="0" u="none" strike="noStrike" cap="none" normalizeH="0" baseline="0" dirty="0" smtClean="0">
                <a:ln>
                  <a:noFill/>
                </a:ln>
                <a:solidFill>
                  <a:srgbClr val="002060"/>
                </a:solidFill>
                <a:effectLst/>
                <a:latin typeface="Arial Narrow" pitchFamily="34" charset="0"/>
                <a:cs typeface="Arial" pitchFamily="34" charset="0"/>
              </a:rPr>
              <a:t> </a:t>
            </a:r>
          </a:p>
        </p:txBody>
      </p:sp>
      <p:cxnSp>
        <p:nvCxnSpPr>
          <p:cNvPr id="35" name="Прямая со стрелкой 34"/>
          <p:cNvCxnSpPr/>
          <p:nvPr/>
        </p:nvCxnSpPr>
        <p:spPr>
          <a:xfrm>
            <a:off x="2987824" y="4941168"/>
            <a:ext cx="1152128" cy="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36" name="Прямая со стрелкой 35"/>
          <p:cNvCxnSpPr/>
          <p:nvPr/>
        </p:nvCxnSpPr>
        <p:spPr>
          <a:xfrm>
            <a:off x="2987824" y="5229200"/>
            <a:ext cx="1152128" cy="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37" name="Прямая со стрелкой 36"/>
          <p:cNvCxnSpPr/>
          <p:nvPr/>
        </p:nvCxnSpPr>
        <p:spPr>
          <a:xfrm>
            <a:off x="2987824" y="5517232"/>
            <a:ext cx="1152128" cy="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39" name="Прямая со стрелкой 38"/>
          <p:cNvCxnSpPr/>
          <p:nvPr/>
        </p:nvCxnSpPr>
        <p:spPr>
          <a:xfrm>
            <a:off x="2987824" y="5949280"/>
            <a:ext cx="1152128" cy="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40" name="Прямая со стрелкой 39"/>
          <p:cNvCxnSpPr/>
          <p:nvPr/>
        </p:nvCxnSpPr>
        <p:spPr>
          <a:xfrm>
            <a:off x="2987824" y="6237312"/>
            <a:ext cx="1152128" cy="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sp>
        <p:nvSpPr>
          <p:cNvPr id="21" name="Прямоугольник 20"/>
          <p:cNvSpPr/>
          <p:nvPr/>
        </p:nvSpPr>
        <p:spPr>
          <a:xfrm>
            <a:off x="2483768" y="4005064"/>
            <a:ext cx="6552728" cy="79208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just"/>
            <a:r>
              <a:rPr lang="ru-RU" sz="1200" b="1" dirty="0" smtClean="0">
                <a:solidFill>
                  <a:srgbClr val="002060"/>
                </a:solidFill>
                <a:latin typeface="Arial Narrow" pitchFamily="34" charset="0"/>
              </a:rPr>
              <a:t>Обучение по охране труда – процесс получения работниками и работодателями на всем протяжении трудовой деятельности  теоретических знаний и практических навыков в области охраны труда в объеме, необходимом и достаточном для формирования и поддержания компетенций по сохранению их жизни и здоровья</a:t>
            </a:r>
            <a:endParaRPr lang="ru-RU" sz="1200" b="1" dirty="0">
              <a:solidFill>
                <a:srgbClr val="002060"/>
              </a:solidFill>
              <a:latin typeface="Arial Narrow" pitchFamily="34" charset="0"/>
            </a:endParaRPr>
          </a:p>
        </p:txBody>
      </p:sp>
      <p:sp>
        <p:nvSpPr>
          <p:cNvPr id="22" name="Прямоугольник 21"/>
          <p:cNvSpPr/>
          <p:nvPr/>
        </p:nvSpPr>
        <p:spPr>
          <a:xfrm>
            <a:off x="2699792" y="3573016"/>
            <a:ext cx="6337647" cy="288032"/>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r>
              <a:rPr lang="ru-RU" sz="1400" dirty="0">
                <a:latin typeface="Arial Narrow" pitchFamily="34" charset="0"/>
              </a:rPr>
              <a:t>Новая редакция Х раздела Трудового </a:t>
            </a:r>
            <a:r>
              <a:rPr lang="ru-RU" sz="1400" dirty="0" smtClean="0">
                <a:latin typeface="Arial Narrow" pitchFamily="34" charset="0"/>
              </a:rPr>
              <a:t>кодекса (Статья 218. Обучение по охране труда)</a:t>
            </a:r>
            <a:endParaRPr lang="ru-RU" sz="1400" dirty="0">
              <a:latin typeface="Arial Narrow" pitchFamily="34" charset="0"/>
            </a:endParaRPr>
          </a:p>
        </p:txBody>
      </p:sp>
      <p:sp>
        <p:nvSpPr>
          <p:cNvPr id="23" name="Прямоугольник 22"/>
          <p:cNvSpPr/>
          <p:nvPr/>
        </p:nvSpPr>
        <p:spPr>
          <a:xfrm>
            <a:off x="179512" y="1052736"/>
            <a:ext cx="2088232" cy="3168352"/>
          </a:xfrm>
          <a:prstGeom prst="rect">
            <a:avLst/>
          </a:prstGeom>
          <a:ln/>
        </p:spPr>
        <p:style>
          <a:lnRef idx="1">
            <a:schemeClr val="accent2"/>
          </a:lnRef>
          <a:fillRef idx="2">
            <a:schemeClr val="accent2"/>
          </a:fillRef>
          <a:effectRef idx="1">
            <a:schemeClr val="accent2"/>
          </a:effectRef>
          <a:fontRef idx="minor">
            <a:schemeClr val="dk1"/>
          </a:fontRef>
        </p:style>
        <p:txBody>
          <a:bodyPr anchor="ctr"/>
          <a:lstStyle/>
          <a:p>
            <a:pPr algn="ctr">
              <a:defRPr/>
            </a:pPr>
            <a:r>
              <a:rPr lang="ru-RU" b="1" dirty="0">
                <a:solidFill>
                  <a:srgbClr val="C00000"/>
                </a:solidFill>
                <a:latin typeface="Arial Narrow" pitchFamily="34" charset="0"/>
                <a:cs typeface="Times New Roman" pitchFamily="18" charset="0"/>
              </a:rPr>
              <a:t>6. Повышать квалификацию – развивать </a:t>
            </a:r>
            <a:r>
              <a:rPr lang="ru-RU" b="1" dirty="0" smtClean="0">
                <a:solidFill>
                  <a:srgbClr val="C00000"/>
                </a:solidFill>
                <a:latin typeface="Arial Narrow" pitchFamily="34" charset="0"/>
                <a:cs typeface="Times New Roman" pitchFamily="18" charset="0"/>
              </a:rPr>
              <a:t>профессиональные навыки</a:t>
            </a:r>
            <a:endParaRPr lang="ru-RU" b="1" dirty="0">
              <a:solidFill>
                <a:srgbClr val="C00000"/>
              </a:solidFill>
              <a:latin typeface="Arial Narrow" pitchFamily="34" charset="0"/>
              <a:cs typeface="Times New Roman" pitchFamily="18" charset="0"/>
            </a:endParaRPr>
          </a:p>
        </p:txBody>
      </p:sp>
      <p:sp>
        <p:nvSpPr>
          <p:cNvPr id="25" name="Прямоугольник 24"/>
          <p:cNvSpPr/>
          <p:nvPr/>
        </p:nvSpPr>
        <p:spPr>
          <a:xfrm>
            <a:off x="2627784" y="764704"/>
            <a:ext cx="6408712" cy="2088232"/>
          </a:xfrm>
          <a:prstGeom prst="rect">
            <a:avLst/>
          </a:prstGeom>
          <a:ln/>
        </p:spPr>
        <p:style>
          <a:lnRef idx="1">
            <a:schemeClr val="accent2"/>
          </a:lnRef>
          <a:fillRef idx="2">
            <a:schemeClr val="accent2"/>
          </a:fillRef>
          <a:effectRef idx="1">
            <a:schemeClr val="accent2"/>
          </a:effectRef>
          <a:fontRef idx="minor">
            <a:schemeClr val="dk1"/>
          </a:fontRef>
        </p:style>
        <p:txBody>
          <a:bodyPr anchor="t" anchorCtr="0"/>
          <a:lstStyle/>
          <a:p>
            <a:pPr algn="ctr">
              <a:lnSpc>
                <a:spcPct val="90000"/>
              </a:lnSpc>
              <a:defRPr/>
            </a:pPr>
            <a:r>
              <a:rPr lang="ru-RU" sz="1300" b="1" dirty="0" smtClean="0">
                <a:solidFill>
                  <a:srgbClr val="002060"/>
                </a:solidFill>
                <a:latin typeface="Arial Narrow" pitchFamily="34" charset="0"/>
                <a:cs typeface="Times New Roman" pitchFamily="18" charset="0"/>
              </a:rPr>
              <a:t>Статья 225 Трудового кодекса. </a:t>
            </a:r>
          </a:p>
          <a:p>
            <a:pPr algn="just">
              <a:lnSpc>
                <a:spcPct val="90000"/>
              </a:lnSpc>
            </a:pPr>
            <a:r>
              <a:rPr lang="ru-RU" sz="1300" dirty="0" smtClean="0">
                <a:solidFill>
                  <a:srgbClr val="002060"/>
                </a:solidFill>
                <a:latin typeface="Arial Narrow" pitchFamily="34" charset="0"/>
                <a:cs typeface="Times New Roman" pitchFamily="18" charset="0"/>
              </a:rPr>
              <a:t>     Все работники обязаны проходить обучение по охране труда и проверку знания требований охраны труда. </a:t>
            </a:r>
          </a:p>
          <a:p>
            <a:pPr algn="just">
              <a:lnSpc>
                <a:spcPct val="90000"/>
              </a:lnSpc>
            </a:pPr>
            <a:r>
              <a:rPr lang="ru-RU" sz="1300" dirty="0" smtClean="0">
                <a:solidFill>
                  <a:srgbClr val="002060"/>
                </a:solidFill>
                <a:latin typeface="Arial Narrow" pitchFamily="34" charset="0"/>
                <a:cs typeface="Times New Roman" pitchFamily="18" charset="0"/>
              </a:rPr>
              <a:t>     Для всех поступающих на работу лиц, а также для работников, переводимых на другую работу, работодатель или уполномоченное им лицо обязаны проводить инструктаж по охране труда, организовывать обучение безопасным методам и приемам выполнения работ и оказания первой помощи пострадавшим.</a:t>
            </a:r>
          </a:p>
          <a:p>
            <a:pPr algn="just">
              <a:lnSpc>
                <a:spcPct val="90000"/>
              </a:lnSpc>
            </a:pPr>
            <a:r>
              <a:rPr lang="ru-RU" sz="1300" dirty="0" smtClean="0">
                <a:solidFill>
                  <a:srgbClr val="002060"/>
                </a:solidFill>
                <a:latin typeface="Arial Narrow" pitchFamily="34" charset="0"/>
                <a:cs typeface="Times New Roman" pitchFamily="18" charset="0"/>
              </a:rPr>
              <a:t>     Работодатель обеспечивает обучение лиц, поступающих на работу с вредными и (или) опасными условиями труда, безопасным методам и приемам выполнения работ со стажировкой на рабочем месте и сдачей экзаменов и проведение их периодического обучения по охране труда и проверку знаний требований охраны труда в период работы</a:t>
            </a:r>
          </a:p>
        </p:txBody>
      </p:sp>
      <p:sp>
        <p:nvSpPr>
          <p:cNvPr id="26" name="Стрелка вправо 25"/>
          <p:cNvSpPr/>
          <p:nvPr/>
        </p:nvSpPr>
        <p:spPr>
          <a:xfrm>
            <a:off x="2267744" y="1340768"/>
            <a:ext cx="288032" cy="2808312"/>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a:p>
        </p:txBody>
      </p:sp>
      <p:sp>
        <p:nvSpPr>
          <p:cNvPr id="17" name="Прямоугольник 16"/>
          <p:cNvSpPr/>
          <p:nvPr/>
        </p:nvSpPr>
        <p:spPr>
          <a:xfrm>
            <a:off x="2627784" y="188640"/>
            <a:ext cx="6264696" cy="360040"/>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endParaRPr lang="ru-RU" sz="1400" b="1" dirty="0" smtClean="0">
              <a:solidFill>
                <a:schemeClr val="tx1"/>
              </a:solidFill>
              <a:latin typeface="Arial Narrow" pitchFamily="34" charset="0"/>
              <a:cs typeface="Times New Roman" pitchFamily="18" charset="0"/>
            </a:endParaRPr>
          </a:p>
          <a:p>
            <a:pPr algn="ctr">
              <a:defRPr/>
            </a:pPr>
            <a:r>
              <a:rPr lang="ru-RU" sz="1400" b="1" dirty="0" smtClean="0">
                <a:solidFill>
                  <a:schemeClr val="tx1"/>
                </a:solidFill>
                <a:latin typeface="Arial Narrow" pitchFamily="34" charset="0"/>
                <a:cs typeface="Times New Roman" pitchFamily="18" charset="0"/>
              </a:rPr>
              <a:t>Действующее законодательство Российской Федерации</a:t>
            </a:r>
            <a:endParaRPr lang="ru-RU" sz="1400" dirty="0">
              <a:solidFill>
                <a:schemeClr val="tx1"/>
              </a:solidFill>
              <a:latin typeface="Arial Narrow" pitchFamily="34" charset="0"/>
              <a:cs typeface="Times New Roman" pitchFamily="18" charset="0"/>
            </a:endParaRPr>
          </a:p>
          <a:p>
            <a:pPr algn="ctr">
              <a:defRPr/>
            </a:pPr>
            <a:endParaRPr lang="ru-RU" sz="1400" dirty="0">
              <a:solidFill>
                <a:schemeClr val="tx1"/>
              </a:solidFill>
              <a:latin typeface="Arial Narrow" pitchFamily="34" charset="0"/>
              <a:cs typeface="Times New Roman" pitchFamily="18" charset="0"/>
            </a:endParaRPr>
          </a:p>
        </p:txBody>
      </p:sp>
      <p:sp>
        <p:nvSpPr>
          <p:cNvPr id="18" name="Прямоугольник 17"/>
          <p:cNvSpPr/>
          <p:nvPr/>
        </p:nvSpPr>
        <p:spPr>
          <a:xfrm>
            <a:off x="2699792" y="3068960"/>
            <a:ext cx="6336704" cy="338554"/>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lvl="0" algn="ctr" fontAlgn="auto">
              <a:spcBef>
                <a:spcPts val="0"/>
              </a:spcBef>
              <a:spcAft>
                <a:spcPts val="0"/>
              </a:spcAft>
              <a:defRPr/>
            </a:pPr>
            <a:r>
              <a:rPr lang="ru-RU" sz="1600" b="1" dirty="0" smtClean="0">
                <a:solidFill>
                  <a:srgbClr val="002060"/>
                </a:solidFill>
                <a:latin typeface="Arial Narrow" pitchFamily="34" charset="0"/>
                <a:cs typeface="Times New Roman" pitchFamily="18" charset="0"/>
              </a:rPr>
              <a:t>Дальнейшие шаги</a:t>
            </a:r>
            <a:endParaRPr lang="ru-RU" sz="1600" b="1" dirty="0">
              <a:solidFill>
                <a:srgbClr val="002060"/>
              </a:solidFill>
              <a:latin typeface="Arial Narrow" pitchFamily="34" charset="0"/>
              <a:cs typeface="Times New Roman" pitchFamily="18" charset="0"/>
            </a:endParaRPr>
          </a:p>
        </p:txBody>
      </p:sp>
      <p:sp>
        <p:nvSpPr>
          <p:cNvPr id="20" name="Стрелка вниз 19"/>
          <p:cNvSpPr/>
          <p:nvPr/>
        </p:nvSpPr>
        <p:spPr>
          <a:xfrm>
            <a:off x="5292080" y="548680"/>
            <a:ext cx="576064" cy="216024"/>
          </a:xfrm>
          <a:prstGeom prst="down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a:p>
        </p:txBody>
      </p:sp>
      <p:sp>
        <p:nvSpPr>
          <p:cNvPr id="24" name="Стрелка вниз 23"/>
          <p:cNvSpPr/>
          <p:nvPr/>
        </p:nvSpPr>
        <p:spPr>
          <a:xfrm>
            <a:off x="5436096" y="3861048"/>
            <a:ext cx="576064" cy="144016"/>
          </a:xfrm>
          <a:prstGeom prst="down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a:p>
        </p:txBody>
      </p:sp>
      <p:sp>
        <p:nvSpPr>
          <p:cNvPr id="28" name="Стрелка вниз 27"/>
          <p:cNvSpPr/>
          <p:nvPr/>
        </p:nvSpPr>
        <p:spPr>
          <a:xfrm>
            <a:off x="5436096" y="3429000"/>
            <a:ext cx="576064" cy="144016"/>
          </a:xfrm>
          <a:prstGeom prst="down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a:p>
        </p:txBody>
      </p:sp>
    </p:spTree>
    <p:extLst>
      <p:ext uri="{BB962C8B-B14F-4D97-AF65-F5344CB8AC3E}">
        <p14:creationId xmlns="" xmlns:p14="http://schemas.microsoft.com/office/powerpoint/2010/main" val="501299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Номер слайда 5"/>
          <p:cNvSpPr txBox="1">
            <a:spLocks/>
          </p:cNvSpPr>
          <p:nvPr/>
        </p:nvSpPr>
        <p:spPr>
          <a:xfrm>
            <a:off x="6804248" y="6492875"/>
            <a:ext cx="21336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B19B0651-EE4F-4900-A07F-96A6BFA9D0F0}" type="slidenum">
              <a:rPr kumimoji="0" lang="ru-RU" sz="2000" b="1" i="0" u="none" strike="noStrike" kern="1200" cap="none" spc="0" normalizeH="0" baseline="0" noProof="0" smtClean="0">
                <a:ln>
                  <a:noFill/>
                </a:ln>
                <a:solidFill>
                  <a:schemeClr val="tx1">
                    <a:lumMod val="65000"/>
                    <a:lumOff val="35000"/>
                  </a:schemeClr>
                </a:solidFill>
                <a:effectLst/>
                <a:uLnTx/>
                <a:uFillTx/>
                <a:latin typeface="Arial Narrow"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ru-RU" sz="2000" b="1" i="0" u="none" strike="noStrike" kern="1200" cap="none" spc="0" normalizeH="0" baseline="0" noProof="0" dirty="0">
              <a:ln>
                <a:noFill/>
              </a:ln>
              <a:solidFill>
                <a:schemeClr val="tx1">
                  <a:lumMod val="65000"/>
                  <a:lumOff val="35000"/>
                </a:schemeClr>
              </a:solidFill>
              <a:effectLst/>
              <a:uLnTx/>
              <a:uFillTx/>
              <a:latin typeface="Arial Narrow" pitchFamily="34" charset="0"/>
              <a:ea typeface="+mn-ea"/>
              <a:cs typeface="+mn-cs"/>
            </a:endParaRPr>
          </a:p>
        </p:txBody>
      </p:sp>
      <p:graphicFrame>
        <p:nvGraphicFramePr>
          <p:cNvPr id="19" name="Схема 18"/>
          <p:cNvGraphicFramePr/>
          <p:nvPr/>
        </p:nvGraphicFramePr>
        <p:xfrm>
          <a:off x="2339752" y="2780928"/>
          <a:ext cx="6696744" cy="37444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Скругленный прямоугольник 7"/>
          <p:cNvSpPr/>
          <p:nvPr/>
        </p:nvSpPr>
        <p:spPr>
          <a:xfrm>
            <a:off x="2771800" y="1628800"/>
            <a:ext cx="5616624" cy="792088"/>
          </a:xfrm>
          <a:prstGeom prst="roundRect">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r>
              <a:rPr lang="ru-RU" dirty="0">
                <a:latin typeface="Arial Narrow" pitchFamily="34" charset="0"/>
              </a:rPr>
              <a:t>Новая редакция Х раздела Трудового </a:t>
            </a:r>
            <a:r>
              <a:rPr lang="ru-RU" dirty="0" smtClean="0">
                <a:latin typeface="Arial Narrow" pitchFamily="34" charset="0"/>
              </a:rPr>
              <a:t>кодекса (Статья 216.) Обязанности работника в области охраны труда</a:t>
            </a:r>
            <a:endParaRPr lang="ru-RU" dirty="0">
              <a:latin typeface="Arial Narrow" pitchFamily="34" charset="0"/>
            </a:endParaRPr>
          </a:p>
        </p:txBody>
      </p:sp>
      <p:grpSp>
        <p:nvGrpSpPr>
          <p:cNvPr id="2" name="Группа 8"/>
          <p:cNvGrpSpPr/>
          <p:nvPr/>
        </p:nvGrpSpPr>
        <p:grpSpPr>
          <a:xfrm>
            <a:off x="251520" y="116632"/>
            <a:ext cx="8568952" cy="3816424"/>
            <a:chOff x="152888" y="951882"/>
            <a:chExt cx="3757004" cy="3816424"/>
          </a:xfrm>
        </p:grpSpPr>
        <p:sp>
          <p:nvSpPr>
            <p:cNvPr id="13" name="Прямоугольник 12"/>
            <p:cNvSpPr/>
            <p:nvPr/>
          </p:nvSpPr>
          <p:spPr>
            <a:xfrm>
              <a:off x="216031" y="951882"/>
              <a:ext cx="3693861" cy="1112393"/>
            </a:xfrm>
            <a:prstGeom prst="rect">
              <a:avLst/>
            </a:prstGeom>
            <a:noFill/>
            <a:ln>
              <a:noFill/>
            </a:ln>
            <a:sp3d/>
          </p:spPr>
          <p:style>
            <a:lnRef idx="0">
              <a:scrgbClr r="0" g="0" b="0"/>
            </a:lnRef>
            <a:fillRef idx="0">
              <a:scrgbClr r="0" g="0" b="0"/>
            </a:fillRef>
            <a:effectRef idx="0">
              <a:schemeClr val="lt1">
                <a:alpha val="0"/>
                <a:hueOff val="0"/>
                <a:satOff val="0"/>
                <a:lumOff val="0"/>
                <a:alphaOff val="0"/>
              </a:schemeClr>
            </a:effectRef>
            <a:fontRef idx="minor">
              <a:schemeClr val="tx1">
                <a:hueOff val="0"/>
                <a:satOff val="0"/>
                <a:lumOff val="0"/>
                <a:alphaOff val="0"/>
              </a:schemeClr>
            </a:fontRef>
          </p:style>
        </p:sp>
        <p:sp>
          <p:nvSpPr>
            <p:cNvPr id="14" name="Прямоугольник 13"/>
            <p:cNvSpPr/>
            <p:nvPr/>
          </p:nvSpPr>
          <p:spPr>
            <a:xfrm>
              <a:off x="152888" y="1455938"/>
              <a:ext cx="852429" cy="3312368"/>
            </a:xfrm>
            <a:prstGeom prst="rect">
              <a:avLst/>
            </a:prstGeom>
          </p:spPr>
          <p:style>
            <a:lnRef idx="1">
              <a:schemeClr val="accent3"/>
            </a:lnRef>
            <a:fillRef idx="2">
              <a:schemeClr val="accent3"/>
            </a:fillRef>
            <a:effectRef idx="1">
              <a:schemeClr val="accent3"/>
            </a:effectRef>
            <a:fontRef idx="minor">
              <a:schemeClr val="dk1"/>
            </a:fontRef>
          </p:style>
          <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r>
                <a:rPr lang="ru-RU" b="1" kern="1200" dirty="0" smtClean="0">
                  <a:solidFill>
                    <a:schemeClr val="accent3">
                      <a:lumMod val="75000"/>
                    </a:schemeClr>
                  </a:solidFill>
                  <a:latin typeface="Arial Narrow" pitchFamily="34" charset="0"/>
                  <a:cs typeface="Times New Roman" pitchFamily="18" charset="0"/>
                </a:rPr>
                <a:t>7. Инвестировать в кадры – мотивировать посредством участия</a:t>
              </a:r>
            </a:p>
          </p:txBody>
        </p:sp>
      </p:grpSp>
      <p:sp>
        <p:nvSpPr>
          <p:cNvPr id="15" name="Прямоугольник 14"/>
          <p:cNvSpPr/>
          <p:nvPr/>
        </p:nvSpPr>
        <p:spPr>
          <a:xfrm>
            <a:off x="2555776" y="764704"/>
            <a:ext cx="6336704" cy="338554"/>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lvl="0" algn="ctr" fontAlgn="auto">
              <a:spcBef>
                <a:spcPts val="0"/>
              </a:spcBef>
              <a:spcAft>
                <a:spcPts val="0"/>
              </a:spcAft>
              <a:defRPr/>
            </a:pPr>
            <a:r>
              <a:rPr lang="ru-RU" sz="1600" b="1" dirty="0" smtClean="0">
                <a:solidFill>
                  <a:srgbClr val="002060"/>
                </a:solidFill>
                <a:latin typeface="Arial Narrow" pitchFamily="34" charset="0"/>
                <a:cs typeface="Times New Roman" pitchFamily="18" charset="0"/>
              </a:rPr>
              <a:t>Дальнейшие шаги</a:t>
            </a:r>
            <a:endParaRPr lang="ru-RU" sz="1600" b="1" dirty="0">
              <a:solidFill>
                <a:srgbClr val="002060"/>
              </a:solidFill>
              <a:latin typeface="Arial Narrow" pitchFamily="34" charset="0"/>
              <a:cs typeface="Times New Roman" pitchFamily="18" charset="0"/>
            </a:endParaRPr>
          </a:p>
        </p:txBody>
      </p:sp>
      <p:sp>
        <p:nvSpPr>
          <p:cNvPr id="16" name="Стрелка вниз 15"/>
          <p:cNvSpPr/>
          <p:nvPr/>
        </p:nvSpPr>
        <p:spPr>
          <a:xfrm>
            <a:off x="5148064" y="1124744"/>
            <a:ext cx="864096" cy="504056"/>
          </a:xfrm>
          <a:prstGeom prst="down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ru-RU"/>
          </a:p>
        </p:txBody>
      </p:sp>
      <p:sp>
        <p:nvSpPr>
          <p:cNvPr id="17" name="Стрелка вниз 16"/>
          <p:cNvSpPr/>
          <p:nvPr/>
        </p:nvSpPr>
        <p:spPr>
          <a:xfrm rot="16200000">
            <a:off x="1223631" y="2240868"/>
            <a:ext cx="2232248" cy="288032"/>
          </a:xfrm>
          <a:prstGeom prst="down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ru-RU"/>
          </a:p>
        </p:txBody>
      </p:sp>
      <p:sp>
        <p:nvSpPr>
          <p:cNvPr id="18" name="Стрелка вниз 17"/>
          <p:cNvSpPr/>
          <p:nvPr/>
        </p:nvSpPr>
        <p:spPr>
          <a:xfrm>
            <a:off x="5148064" y="2420888"/>
            <a:ext cx="864096" cy="504056"/>
          </a:xfrm>
          <a:prstGeom prst="down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ru-RU"/>
          </a:p>
        </p:txBody>
      </p:sp>
    </p:spTree>
    <p:extLst>
      <p:ext uri="{BB962C8B-B14F-4D97-AF65-F5344CB8AC3E}">
        <p14:creationId xmlns="" xmlns:p14="http://schemas.microsoft.com/office/powerpoint/2010/main" val="501299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txBox="1">
            <a:spLocks/>
          </p:cNvSpPr>
          <p:nvPr/>
        </p:nvSpPr>
        <p:spPr>
          <a:xfrm>
            <a:off x="6804248" y="6309320"/>
            <a:ext cx="21336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B19B0651-EE4F-4900-A07F-96A6BFA9D0F0}" type="slidenum">
              <a:rPr kumimoji="0" lang="ru-RU" sz="2000" b="1" i="0" u="none" strike="noStrike" kern="1200" cap="none" spc="0" normalizeH="0" baseline="0" noProof="0" smtClean="0">
                <a:ln>
                  <a:noFill/>
                </a:ln>
                <a:solidFill>
                  <a:schemeClr val="tx1">
                    <a:lumMod val="65000"/>
                    <a:lumOff val="35000"/>
                  </a:schemeClr>
                </a:solidFill>
                <a:effectLst/>
                <a:uLnTx/>
                <a:uFillTx/>
                <a:latin typeface="Arial Narrow"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ru-RU" sz="2000" b="1" i="0" u="none" strike="noStrike" kern="1200" cap="none" spc="0" normalizeH="0" baseline="0" noProof="0" dirty="0">
              <a:ln>
                <a:noFill/>
              </a:ln>
              <a:solidFill>
                <a:schemeClr val="tx1">
                  <a:lumMod val="65000"/>
                  <a:lumOff val="35000"/>
                </a:schemeClr>
              </a:solidFill>
              <a:effectLst/>
              <a:uLnTx/>
              <a:uFillTx/>
              <a:latin typeface="Arial Narrow" pitchFamily="34" charset="0"/>
              <a:ea typeface="+mn-ea"/>
              <a:cs typeface="+mn-cs"/>
            </a:endParaRPr>
          </a:p>
        </p:txBody>
      </p:sp>
      <p:sp>
        <p:nvSpPr>
          <p:cNvPr id="6" name="Заголовок 5"/>
          <p:cNvSpPr>
            <a:spLocks noGrp="1"/>
          </p:cNvSpPr>
          <p:nvPr>
            <p:ph type="ctrTitle"/>
          </p:nvPr>
        </p:nvSpPr>
        <p:spPr>
          <a:xfrm>
            <a:off x="755576" y="2276872"/>
            <a:ext cx="7772400" cy="1470025"/>
          </a:xfrm>
        </p:spPr>
        <p:txBody>
          <a:bodyPr>
            <a:normAutofit/>
          </a:bodyPr>
          <a:lstStyle/>
          <a:p>
            <a:r>
              <a:rPr lang="ru-RU" sz="3600" dirty="0" smtClean="0">
                <a:solidFill>
                  <a:srgbClr val="002060"/>
                </a:solidFill>
                <a:latin typeface="Arial Narrow" pitchFamily="34" charset="0"/>
              </a:rPr>
              <a:t>Спасибо за внимание!</a:t>
            </a:r>
            <a:endParaRPr lang="ru-RU" sz="3600" dirty="0">
              <a:solidFill>
                <a:srgbClr val="002060"/>
              </a:solidFill>
              <a:latin typeface="Arial Narrow" pitchFamily="34" charset="0"/>
            </a:endParaRPr>
          </a:p>
        </p:txBody>
      </p:sp>
    </p:spTree>
    <p:extLst>
      <p:ext uri="{BB962C8B-B14F-4D97-AF65-F5344CB8AC3E}">
        <p14:creationId xmlns="" xmlns:p14="http://schemas.microsoft.com/office/powerpoint/2010/main" val="2697004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D:\МТ_Вадим\_МИНТРУД\Презентации\Драфт_новый\MAP.jpg"/>
          <p:cNvPicPr>
            <a:picLocks noChangeAspect="1" noChangeArrowheads="1"/>
          </p:cNvPicPr>
          <p:nvPr/>
        </p:nvPicPr>
        <p:blipFill>
          <a:blip r:embed="rId3" cstate="print">
            <a:duotone>
              <a:schemeClr val="accent1">
                <a:shade val="45000"/>
                <a:satMod val="135000"/>
              </a:schemeClr>
              <a:prstClr val="white"/>
            </a:duotone>
            <a:extLst>
              <a:ext uri="{BEBA8EAE-BF5A-486C-A8C5-ECC9F3942E4B}"/>
              <a:ext uri="{28A0092B-C50C-407E-A947-70E740481C1C}"/>
            </a:extLst>
          </a:blip>
          <a:srcRect/>
          <a:stretch>
            <a:fillRect/>
          </a:stretch>
        </p:blipFill>
        <p:spPr bwMode="auto">
          <a:xfrm>
            <a:off x="3203848" y="188640"/>
            <a:ext cx="2952328" cy="1706503"/>
          </a:xfrm>
          <a:prstGeom prst="rect">
            <a:avLst/>
          </a:prstGeom>
          <a:noFill/>
          <a:extLst>
            <a:ext uri="{909E8E84-426E-40DD-AFC4-6F175D3DCCD1}"/>
          </a:extLst>
        </p:spPr>
      </p:pic>
      <p:sp>
        <p:nvSpPr>
          <p:cNvPr id="15" name="Заголовок 1"/>
          <p:cNvSpPr>
            <a:spLocks/>
          </p:cNvSpPr>
          <p:nvPr/>
        </p:nvSpPr>
        <p:spPr bwMode="auto">
          <a:xfrm>
            <a:off x="899592" y="980728"/>
            <a:ext cx="7848872" cy="504056"/>
          </a:xfrm>
          <a:prstGeom prst="rect">
            <a:avLst/>
          </a:prstGeom>
          <a:noFill/>
          <a:ln w="9525">
            <a:noFill/>
            <a:miter lim="800000"/>
            <a:headEnd/>
            <a:tailEnd/>
          </a:ln>
        </p:spPr>
        <p:txBody>
          <a:bodyPr anchor="ctr"/>
          <a:lstStyle/>
          <a:p>
            <a:pPr algn="ctr"/>
            <a:r>
              <a:rPr lang="ru-RU" sz="1200" b="1" dirty="0">
                <a:solidFill>
                  <a:schemeClr val="tx2">
                    <a:lumMod val="75000"/>
                  </a:schemeClr>
                </a:solidFill>
                <a:latin typeface="Arial Narrow" pitchFamily="34" charset="0"/>
                <a:cs typeface="Times New Roman" pitchFamily="18" charset="0"/>
              </a:rPr>
              <a:t>ЧИСЛЕННОСТЬ РАБОТНИКОВ, ЗАНЯТЫХ </a:t>
            </a:r>
            <a:r>
              <a:rPr lang="en-US" sz="1200" b="1" dirty="0" smtClean="0">
                <a:solidFill>
                  <a:schemeClr val="tx2">
                    <a:lumMod val="75000"/>
                  </a:schemeClr>
                </a:solidFill>
                <a:latin typeface="Arial Narrow" pitchFamily="34" charset="0"/>
                <a:cs typeface="Times New Roman" pitchFamily="18" charset="0"/>
              </a:rPr>
              <a:t> </a:t>
            </a:r>
            <a:r>
              <a:rPr lang="ru-RU" sz="1200" b="1" dirty="0" smtClean="0">
                <a:solidFill>
                  <a:schemeClr val="tx2">
                    <a:lumMod val="75000"/>
                  </a:schemeClr>
                </a:solidFill>
                <a:latin typeface="Arial Narrow" pitchFamily="34" charset="0"/>
                <a:cs typeface="Times New Roman" pitchFamily="18" charset="0"/>
              </a:rPr>
              <a:t>ВО </a:t>
            </a:r>
            <a:r>
              <a:rPr lang="ru-RU" sz="1200" b="1" dirty="0">
                <a:solidFill>
                  <a:schemeClr val="tx2">
                    <a:lumMod val="75000"/>
                  </a:schemeClr>
                </a:solidFill>
                <a:latin typeface="Arial Narrow" pitchFamily="34" charset="0"/>
                <a:cs typeface="Times New Roman" pitchFamily="18" charset="0"/>
              </a:rPr>
              <a:t>ВРЕДНЫХ </a:t>
            </a:r>
            <a:r>
              <a:rPr lang="ru-RU" sz="1200" b="1" dirty="0" smtClean="0">
                <a:solidFill>
                  <a:schemeClr val="tx2">
                    <a:lumMod val="75000"/>
                  </a:schemeClr>
                </a:solidFill>
                <a:latin typeface="Arial Narrow" pitchFamily="34" charset="0"/>
                <a:cs typeface="Times New Roman" pitchFamily="18" charset="0"/>
              </a:rPr>
              <a:t>И (ИЛИ) ОПАСНЫХ УСЛОВИЯХ </a:t>
            </a:r>
            <a:r>
              <a:rPr lang="ru-RU" sz="1200" b="1" dirty="0">
                <a:solidFill>
                  <a:schemeClr val="tx2">
                    <a:lumMod val="75000"/>
                  </a:schemeClr>
                </a:solidFill>
                <a:latin typeface="Arial Narrow" pitchFamily="34" charset="0"/>
                <a:cs typeface="Times New Roman" pitchFamily="18" charset="0"/>
              </a:rPr>
              <a:t>ТРУДА В БАЗОВЫХ ОТРАСЛЯХ </a:t>
            </a:r>
            <a:r>
              <a:rPr lang="ru-RU" sz="1200" b="1" dirty="0" smtClean="0">
                <a:solidFill>
                  <a:schemeClr val="tx2">
                    <a:lumMod val="75000"/>
                  </a:schemeClr>
                </a:solidFill>
                <a:latin typeface="Arial Narrow" pitchFamily="34" charset="0"/>
                <a:cs typeface="Times New Roman" pitchFamily="18" charset="0"/>
              </a:rPr>
              <a:t>ЭКОНОМИКИ (%)</a:t>
            </a:r>
            <a:endParaRPr lang="ru-RU" sz="1200" b="1" dirty="0">
              <a:solidFill>
                <a:schemeClr val="tx2">
                  <a:lumMod val="75000"/>
                </a:schemeClr>
              </a:solidFill>
              <a:latin typeface="Arial Narrow" pitchFamily="34" charset="0"/>
              <a:cs typeface="Times New Roman" pitchFamily="18" charset="0"/>
            </a:endParaRPr>
          </a:p>
        </p:txBody>
      </p:sp>
      <p:sp>
        <p:nvSpPr>
          <p:cNvPr id="11" name="Rectangle 2"/>
          <p:cNvSpPr txBox="1">
            <a:spLocks noChangeArrowheads="1"/>
          </p:cNvSpPr>
          <p:nvPr/>
        </p:nvSpPr>
        <p:spPr>
          <a:xfrm>
            <a:off x="611560" y="404664"/>
            <a:ext cx="8136904" cy="431775"/>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1600" b="1" i="0" u="none" strike="noStrike" kern="1200" cap="none" spc="0" normalizeH="0" baseline="0" noProof="0" dirty="0" smtClean="0">
                <a:ln>
                  <a:noFill/>
                </a:ln>
                <a:solidFill>
                  <a:srgbClr val="0070C0"/>
                </a:solidFill>
                <a:effectLst/>
                <a:uLnTx/>
                <a:uFillTx/>
                <a:latin typeface="Arial Narrow" pitchFamily="34" charset="0"/>
                <a:ea typeface="+mj-ea"/>
                <a:cs typeface="+mj-cs"/>
              </a:rPr>
              <a:t>СОСТОЯНИЕ УСЛОВИЙ ТРУДА И ПРОИЗВОДСТВЕННОГО ТРАВМАТИЗМА В РОССИЙСКОЙ ФЕДЕРАЦИИ</a:t>
            </a:r>
            <a:endParaRPr kumimoji="0" lang="ru-RU" sz="1600" b="1" i="0" u="none" strike="noStrike" kern="1200" cap="none" spc="0" normalizeH="0" baseline="0" noProof="0" dirty="0">
              <a:ln>
                <a:noFill/>
              </a:ln>
              <a:solidFill>
                <a:srgbClr val="0070C0"/>
              </a:solidFill>
              <a:effectLst/>
              <a:uLnTx/>
              <a:uFillTx/>
              <a:latin typeface="Arial Narrow" pitchFamily="34" charset="0"/>
              <a:ea typeface="+mj-ea"/>
              <a:cs typeface="+mj-cs"/>
            </a:endParaRPr>
          </a:p>
        </p:txBody>
      </p:sp>
      <p:sp>
        <p:nvSpPr>
          <p:cNvPr id="12" name="Прямоугольник 11"/>
          <p:cNvSpPr/>
          <p:nvPr/>
        </p:nvSpPr>
        <p:spPr>
          <a:xfrm>
            <a:off x="5004048" y="4005064"/>
            <a:ext cx="3888432" cy="792088"/>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ru-RU" sz="1200" b="1" dirty="0" smtClean="0">
                <a:solidFill>
                  <a:srgbClr val="002060"/>
                </a:solidFill>
                <a:latin typeface="Arial Narrow" pitchFamily="34" charset="0"/>
                <a:cs typeface="Times New Roman" pitchFamily="18" charset="0"/>
              </a:rPr>
              <a:t>Снижение смертельного травматизма в 2017 году </a:t>
            </a:r>
            <a:r>
              <a:rPr lang="ru-RU" sz="1200" b="1" dirty="0">
                <a:solidFill>
                  <a:srgbClr val="002060"/>
                </a:solidFill>
                <a:latin typeface="Arial Narrow" pitchFamily="34" charset="0"/>
                <a:cs typeface="Times New Roman" pitchFamily="18" charset="0"/>
              </a:rPr>
              <a:t>по сравнению с 20</a:t>
            </a:r>
            <a:r>
              <a:rPr lang="en-US" sz="1200" b="1" dirty="0" smtClean="0">
                <a:solidFill>
                  <a:srgbClr val="002060"/>
                </a:solidFill>
                <a:latin typeface="Arial Narrow" pitchFamily="34" charset="0"/>
                <a:cs typeface="Times New Roman" pitchFamily="18" charset="0"/>
              </a:rPr>
              <a:t>0</a:t>
            </a:r>
            <a:r>
              <a:rPr lang="ru-RU" sz="1200" b="1" dirty="0" smtClean="0">
                <a:solidFill>
                  <a:srgbClr val="002060"/>
                </a:solidFill>
                <a:latin typeface="Arial Narrow" pitchFamily="34" charset="0"/>
                <a:cs typeface="Times New Roman" pitchFamily="18" charset="0"/>
              </a:rPr>
              <a:t>7 </a:t>
            </a:r>
            <a:r>
              <a:rPr lang="ru-RU" sz="1200" b="1" dirty="0">
                <a:solidFill>
                  <a:srgbClr val="002060"/>
                </a:solidFill>
                <a:latin typeface="Arial Narrow" pitchFamily="34" charset="0"/>
                <a:cs typeface="Times New Roman" pitchFamily="18" charset="0"/>
              </a:rPr>
              <a:t>годом в </a:t>
            </a:r>
            <a:r>
              <a:rPr lang="ru-RU" sz="1200" b="1" dirty="0" smtClean="0">
                <a:solidFill>
                  <a:srgbClr val="002060"/>
                </a:solidFill>
                <a:latin typeface="Arial Narrow" pitchFamily="34" charset="0"/>
                <a:cs typeface="Times New Roman" pitchFamily="18" charset="0"/>
              </a:rPr>
              <a:t>2,9 раза, с 2016 годом на 23 %</a:t>
            </a:r>
          </a:p>
        </p:txBody>
      </p:sp>
      <p:cxnSp>
        <p:nvCxnSpPr>
          <p:cNvPr id="33" name="Прямая соединительная линия 32"/>
          <p:cNvCxnSpPr/>
          <p:nvPr/>
        </p:nvCxnSpPr>
        <p:spPr>
          <a:xfrm>
            <a:off x="3563888" y="4005064"/>
            <a:ext cx="0" cy="2160240"/>
          </a:xfrm>
          <a:prstGeom prst="line">
            <a:avLst/>
          </a:prstGeom>
          <a:ln w="34925"/>
        </p:spPr>
        <p:style>
          <a:lnRef idx="1">
            <a:schemeClr val="accent1"/>
          </a:lnRef>
          <a:fillRef idx="0">
            <a:schemeClr val="accent1"/>
          </a:fillRef>
          <a:effectRef idx="0">
            <a:schemeClr val="accent1"/>
          </a:effectRef>
          <a:fontRef idx="minor">
            <a:schemeClr val="tx1"/>
          </a:fontRef>
        </p:style>
      </p:cxnSp>
      <p:sp>
        <p:nvSpPr>
          <p:cNvPr id="14" name="Номер слайда 5"/>
          <p:cNvSpPr txBox="1">
            <a:spLocks/>
          </p:cNvSpPr>
          <p:nvPr/>
        </p:nvSpPr>
        <p:spPr>
          <a:xfrm>
            <a:off x="6804248" y="6309320"/>
            <a:ext cx="21336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B19B0651-EE4F-4900-A07F-96A6BFA9D0F0}" type="slidenum">
              <a:rPr kumimoji="0" lang="ru-RU" sz="2000" b="1" i="0" u="none" strike="noStrike" kern="1200" cap="none" spc="0" normalizeH="0" baseline="0" noProof="0" smtClean="0">
                <a:ln>
                  <a:noFill/>
                </a:ln>
                <a:solidFill>
                  <a:schemeClr val="tx1">
                    <a:lumMod val="65000"/>
                    <a:lumOff val="35000"/>
                  </a:schemeClr>
                </a:solidFill>
                <a:effectLst/>
                <a:uLnTx/>
                <a:uFillTx/>
                <a:latin typeface="Arial Narrow"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ru-RU" sz="2000" b="1" i="0" u="none" strike="noStrike" kern="1200" cap="none" spc="0" normalizeH="0" baseline="0" noProof="0" dirty="0">
              <a:ln>
                <a:noFill/>
              </a:ln>
              <a:solidFill>
                <a:schemeClr val="tx1">
                  <a:lumMod val="65000"/>
                  <a:lumOff val="35000"/>
                </a:schemeClr>
              </a:solidFill>
              <a:effectLst/>
              <a:uLnTx/>
              <a:uFillTx/>
              <a:latin typeface="Arial Narrow" pitchFamily="34" charset="0"/>
              <a:ea typeface="+mn-ea"/>
              <a:cs typeface="+mn-cs"/>
            </a:endParaRPr>
          </a:p>
        </p:txBody>
      </p:sp>
      <p:graphicFrame>
        <p:nvGraphicFramePr>
          <p:cNvPr id="18" name="Диаграмма 10"/>
          <p:cNvGraphicFramePr>
            <a:graphicFrameLocks/>
          </p:cNvGraphicFramePr>
          <p:nvPr>
            <p:extLst>
              <p:ext uri="{D42A27DB-BD31-4B8C-83A1-F6EECF244321}">
                <p14:modId xmlns:p14="http://schemas.microsoft.com/office/powerpoint/2010/main" xmlns="" val="2420194473"/>
              </p:ext>
            </p:extLst>
          </p:nvPr>
        </p:nvGraphicFramePr>
        <p:xfrm>
          <a:off x="827584" y="4149080"/>
          <a:ext cx="7632848" cy="220672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9" name="Диаграмма 18"/>
          <p:cNvGraphicFramePr/>
          <p:nvPr>
            <p:extLst>
              <p:ext uri="{D42A27DB-BD31-4B8C-83A1-F6EECF244321}">
                <p14:modId xmlns="" xmlns:p14="http://schemas.microsoft.com/office/powerpoint/2010/main" val="3001413819"/>
              </p:ext>
            </p:extLst>
          </p:nvPr>
        </p:nvGraphicFramePr>
        <p:xfrm>
          <a:off x="611560" y="1484784"/>
          <a:ext cx="8208912" cy="2304256"/>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 xmlns:p14="http://schemas.microsoft.com/office/powerpoint/2010/main" val="2697004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Picture 2" descr="D:\МТ_Вадим\_МИНТРУД\Презентации\Драфт_новый\MAP.jpg"/>
          <p:cNvPicPr>
            <a:picLocks noChangeAspect="1" noChangeArrowheads="1"/>
          </p:cNvPicPr>
          <p:nvPr/>
        </p:nvPicPr>
        <p:blipFill>
          <a:blip r:embed="rId3" cstate="print">
            <a:duotone>
              <a:schemeClr val="accent1">
                <a:shade val="45000"/>
                <a:satMod val="135000"/>
              </a:schemeClr>
              <a:prstClr val="white"/>
            </a:duotone>
            <a:extLst>
              <a:ext uri="{BEBA8EAE-BF5A-486C-A8C5-ECC9F3942E4B}"/>
              <a:ext uri="{28A0092B-C50C-407E-A947-70E740481C1C}"/>
            </a:extLst>
          </a:blip>
          <a:srcRect/>
          <a:stretch>
            <a:fillRect/>
          </a:stretch>
        </p:blipFill>
        <p:spPr bwMode="auto">
          <a:xfrm>
            <a:off x="3059832" y="116632"/>
            <a:ext cx="2889440" cy="1670153"/>
          </a:xfrm>
          <a:prstGeom prst="rect">
            <a:avLst/>
          </a:prstGeom>
          <a:noFill/>
          <a:extLst>
            <a:ext uri="{909E8E84-426E-40DD-AFC4-6F175D3DCCD1}"/>
          </a:extLst>
        </p:spPr>
      </p:pic>
      <p:sp>
        <p:nvSpPr>
          <p:cNvPr id="15" name="Заголовок 1"/>
          <p:cNvSpPr>
            <a:spLocks/>
          </p:cNvSpPr>
          <p:nvPr/>
        </p:nvSpPr>
        <p:spPr bwMode="auto">
          <a:xfrm>
            <a:off x="251520" y="2708920"/>
            <a:ext cx="3635896" cy="792088"/>
          </a:xfrm>
          <a:prstGeom prst="rect">
            <a:avLst/>
          </a:prstGeom>
          <a:noFill/>
          <a:ln w="9525">
            <a:noFill/>
            <a:miter lim="800000"/>
            <a:headEnd/>
            <a:tailEnd/>
          </a:ln>
        </p:spPr>
        <p:txBody>
          <a:bodyPr anchor="ctr"/>
          <a:lstStyle/>
          <a:p>
            <a:pPr algn="ctr"/>
            <a:endParaRPr lang="ru-RU" sz="1200" b="1" dirty="0">
              <a:solidFill>
                <a:schemeClr val="tx2">
                  <a:lumMod val="75000"/>
                </a:schemeClr>
              </a:solidFill>
              <a:latin typeface="Arial Narrow" pitchFamily="34" charset="0"/>
              <a:cs typeface="Times New Roman" pitchFamily="18" charset="0"/>
            </a:endParaRPr>
          </a:p>
        </p:txBody>
      </p:sp>
      <p:graphicFrame>
        <p:nvGraphicFramePr>
          <p:cNvPr id="16" name="Диаграмма 15"/>
          <p:cNvGraphicFramePr/>
          <p:nvPr>
            <p:extLst>
              <p:ext uri="{D42A27DB-BD31-4B8C-83A1-F6EECF244321}">
                <p14:modId xmlns="" xmlns:p14="http://schemas.microsoft.com/office/powerpoint/2010/main" val="3001413819"/>
              </p:ext>
            </p:extLst>
          </p:nvPr>
        </p:nvGraphicFramePr>
        <p:xfrm>
          <a:off x="251520" y="3284984"/>
          <a:ext cx="4320480" cy="280831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8" name="Диаграмма 10"/>
          <p:cNvGraphicFramePr>
            <a:graphicFrameLocks/>
          </p:cNvGraphicFramePr>
          <p:nvPr>
            <p:extLst>
              <p:ext uri="{D42A27DB-BD31-4B8C-83A1-F6EECF244321}">
                <p14:modId xmlns="" xmlns:p14="http://schemas.microsoft.com/office/powerpoint/2010/main" val="2424961245"/>
              </p:ext>
            </p:extLst>
          </p:nvPr>
        </p:nvGraphicFramePr>
        <p:xfrm>
          <a:off x="179512" y="1916832"/>
          <a:ext cx="4176464" cy="3312368"/>
        </p:xfrm>
        <a:graphic>
          <a:graphicData uri="http://schemas.openxmlformats.org/drawingml/2006/chart">
            <c:chart xmlns:c="http://schemas.openxmlformats.org/drawingml/2006/chart" xmlns:r="http://schemas.openxmlformats.org/officeDocument/2006/relationships" r:id="rId5"/>
          </a:graphicData>
        </a:graphic>
      </p:graphicFrame>
      <p:sp>
        <p:nvSpPr>
          <p:cNvPr id="20" name="Заголовок 1"/>
          <p:cNvSpPr>
            <a:spLocks/>
          </p:cNvSpPr>
          <p:nvPr/>
        </p:nvSpPr>
        <p:spPr bwMode="auto">
          <a:xfrm>
            <a:off x="755576" y="1412776"/>
            <a:ext cx="9144000" cy="504056"/>
          </a:xfrm>
          <a:prstGeom prst="rect">
            <a:avLst/>
          </a:prstGeom>
          <a:noFill/>
          <a:ln w="9525">
            <a:noFill/>
            <a:miter lim="800000"/>
            <a:headEnd/>
            <a:tailEnd/>
          </a:ln>
        </p:spPr>
        <p:txBody>
          <a:bodyPr anchor="ctr"/>
          <a:lstStyle/>
          <a:p>
            <a:pPr algn="ctr">
              <a:defRPr/>
            </a:pPr>
            <a:endParaRPr lang="ru-RU" sz="2400" dirty="0">
              <a:solidFill>
                <a:schemeClr val="tx2">
                  <a:lumMod val="75000"/>
                </a:schemeClr>
              </a:solidFill>
              <a:latin typeface="Arial Narrow" pitchFamily="34" charset="0"/>
              <a:cs typeface="Times New Roman" pitchFamily="18" charset="0"/>
            </a:endParaRPr>
          </a:p>
        </p:txBody>
      </p:sp>
      <p:sp>
        <p:nvSpPr>
          <p:cNvPr id="13" name="Прямоугольник 12"/>
          <p:cNvSpPr/>
          <p:nvPr/>
        </p:nvSpPr>
        <p:spPr>
          <a:xfrm>
            <a:off x="251520" y="1484784"/>
            <a:ext cx="3960440" cy="430887"/>
          </a:xfrm>
          <a:prstGeom prst="rect">
            <a:avLst/>
          </a:prstGeom>
          <a:effectLst/>
        </p:spPr>
        <p:txBody>
          <a:bodyPr wrap="square">
            <a:spAutoFit/>
            <a:scene3d>
              <a:camera prst="orthographicFront"/>
              <a:lightRig rig="contrasting" dir="t">
                <a:rot lat="0" lon="0" rev="4500000"/>
              </a:lightRig>
            </a:scene3d>
            <a:sp3d contourW="6350" prstMaterial="metal">
              <a:contourClr>
                <a:schemeClr val="accent1">
                  <a:shade val="75000"/>
                </a:schemeClr>
              </a:contourClr>
            </a:sp3d>
          </a:bodyPr>
          <a:lstStyle/>
          <a:p>
            <a:pPr algn="ctr"/>
            <a:r>
              <a:rPr lang="ru-RU" sz="11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latin typeface="Arial Narrow" pitchFamily="34" charset="0"/>
              </a:rPr>
              <a:t>ОБЩЕЕ Количество несчастных </a:t>
            </a:r>
            <a:r>
              <a:rPr lang="ru-RU" sz="11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latin typeface="Arial Narrow" pitchFamily="34" charset="0"/>
              </a:rPr>
              <a:t>случаев на </a:t>
            </a:r>
            <a:r>
              <a:rPr lang="ru-RU" sz="11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latin typeface="Arial Narrow" pitchFamily="34" charset="0"/>
              </a:rPr>
              <a:t>производстве</a:t>
            </a:r>
            <a:endParaRPr lang="ru-RU" sz="11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12" name="Rectangle 2"/>
          <p:cNvSpPr txBox="1">
            <a:spLocks noChangeArrowheads="1"/>
          </p:cNvSpPr>
          <p:nvPr/>
        </p:nvSpPr>
        <p:spPr>
          <a:xfrm>
            <a:off x="539552" y="404664"/>
            <a:ext cx="8136904" cy="431775"/>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1600" b="1" i="0" u="none" strike="noStrike" kern="1200" cap="none" spc="0" normalizeH="0" baseline="0" noProof="0" dirty="0" smtClean="0">
                <a:ln>
                  <a:noFill/>
                </a:ln>
                <a:solidFill>
                  <a:srgbClr val="0070C0"/>
                </a:solidFill>
                <a:effectLst/>
                <a:uLnTx/>
                <a:uFillTx/>
                <a:latin typeface="Arial Narrow" pitchFamily="34" charset="0"/>
                <a:ea typeface="+mj-ea"/>
                <a:cs typeface="+mj-cs"/>
              </a:rPr>
              <a:t>СОСТОЯНИЕ УСЛОВИЙ ТРУДА И ПРОИЗВОДСТВЕННОГО ТРАВМАТИЗМА В РОССИЙСКОЙ ФЕДЕРАЦИИ</a:t>
            </a:r>
            <a:endParaRPr kumimoji="0" lang="ru-RU" sz="1600" b="1" i="0" u="none" strike="noStrike" kern="1200" cap="none" spc="0" normalizeH="0" baseline="0" noProof="0" dirty="0">
              <a:ln>
                <a:noFill/>
              </a:ln>
              <a:solidFill>
                <a:srgbClr val="0070C0"/>
              </a:solidFill>
              <a:effectLst/>
              <a:uLnTx/>
              <a:uFillTx/>
              <a:latin typeface="Arial Narrow" pitchFamily="34" charset="0"/>
              <a:ea typeface="+mj-ea"/>
              <a:cs typeface="+mj-cs"/>
            </a:endParaRPr>
          </a:p>
        </p:txBody>
      </p:sp>
      <p:graphicFrame>
        <p:nvGraphicFramePr>
          <p:cNvPr id="14" name="Таблица 13"/>
          <p:cNvGraphicFramePr>
            <a:graphicFrameLocks noGrp="1"/>
          </p:cNvGraphicFramePr>
          <p:nvPr/>
        </p:nvGraphicFramePr>
        <p:xfrm>
          <a:off x="1187624" y="5517232"/>
          <a:ext cx="2304256" cy="864096"/>
        </p:xfrm>
        <a:graphic>
          <a:graphicData uri="http://schemas.openxmlformats.org/drawingml/2006/table">
            <a:tbl>
              <a:tblPr firstRow="1" bandRow="1">
                <a:tableStyleId>{5C22544A-7EE6-4342-B048-85BDC9FD1C3A}</a:tableStyleId>
              </a:tblPr>
              <a:tblGrid>
                <a:gridCol w="2304256"/>
              </a:tblGrid>
              <a:tr h="864096">
                <a:tc>
                  <a:txBody>
                    <a:bodyPr/>
                    <a:lstStyle/>
                    <a:p>
                      <a:pPr fontAlgn="auto">
                        <a:spcBef>
                          <a:spcPts val="0"/>
                        </a:spcBef>
                        <a:spcAft>
                          <a:spcPts val="0"/>
                        </a:spcAft>
                      </a:pPr>
                      <a:r>
                        <a:rPr lang="ru-RU" sz="1100" b="1" dirty="0" smtClean="0">
                          <a:solidFill>
                            <a:schemeClr val="accent3">
                              <a:lumMod val="50000"/>
                            </a:schemeClr>
                          </a:solidFill>
                          <a:latin typeface="Arial Narrow" pitchFamily="34" charset="0"/>
                          <a:cs typeface="Times New Roman" pitchFamily="18" charset="0"/>
                        </a:rPr>
                        <a:t>Снижение </a:t>
                      </a:r>
                      <a:endParaRPr lang="en-US" sz="1100" b="1" dirty="0" smtClean="0">
                        <a:solidFill>
                          <a:schemeClr val="accent3">
                            <a:lumMod val="50000"/>
                          </a:schemeClr>
                        </a:solidFill>
                        <a:latin typeface="Arial Narrow" pitchFamily="34" charset="0"/>
                        <a:cs typeface="Times New Roman" pitchFamily="18" charset="0"/>
                      </a:endParaRPr>
                    </a:p>
                    <a:p>
                      <a:pPr fontAlgn="auto">
                        <a:spcBef>
                          <a:spcPts val="0"/>
                        </a:spcBef>
                        <a:spcAft>
                          <a:spcPts val="0"/>
                        </a:spcAft>
                      </a:pPr>
                      <a:r>
                        <a:rPr lang="ru-RU" sz="1100" b="1" dirty="0" smtClean="0">
                          <a:solidFill>
                            <a:schemeClr val="accent3">
                              <a:lumMod val="50000"/>
                            </a:schemeClr>
                          </a:solidFill>
                          <a:latin typeface="Arial Narrow" pitchFamily="34" charset="0"/>
                          <a:cs typeface="Times New Roman" pitchFamily="18" charset="0"/>
                        </a:rPr>
                        <a:t>в 2017 году по сравнению:</a:t>
                      </a:r>
                    </a:p>
                    <a:p>
                      <a:pPr fontAlgn="auto">
                        <a:spcBef>
                          <a:spcPts val="0"/>
                        </a:spcBef>
                        <a:spcAft>
                          <a:spcPts val="0"/>
                        </a:spcAft>
                      </a:pPr>
                      <a:r>
                        <a:rPr lang="ru-RU" sz="1100" b="1" dirty="0" smtClean="0">
                          <a:solidFill>
                            <a:schemeClr val="accent3">
                              <a:lumMod val="50000"/>
                            </a:schemeClr>
                          </a:solidFill>
                          <a:latin typeface="Arial Narrow" pitchFamily="34" charset="0"/>
                          <a:cs typeface="Times New Roman" pitchFamily="18" charset="0"/>
                        </a:rPr>
                        <a:t>с 2007 годом – в </a:t>
                      </a:r>
                      <a:r>
                        <a:rPr lang="ru-RU" sz="1100" b="1" dirty="0" smtClean="0">
                          <a:solidFill>
                            <a:srgbClr val="FF0000"/>
                          </a:solidFill>
                          <a:latin typeface="Arial Narrow" pitchFamily="34" charset="0"/>
                          <a:cs typeface="Times New Roman" pitchFamily="18" charset="0"/>
                        </a:rPr>
                        <a:t>2,3 раза;</a:t>
                      </a:r>
                    </a:p>
                    <a:p>
                      <a:pPr fontAlgn="auto">
                        <a:spcBef>
                          <a:spcPts val="0"/>
                        </a:spcBef>
                        <a:spcAft>
                          <a:spcPts val="0"/>
                        </a:spcAft>
                      </a:pPr>
                      <a:r>
                        <a:rPr lang="ru-RU" sz="1100" b="1" dirty="0" smtClean="0">
                          <a:solidFill>
                            <a:schemeClr val="accent3">
                              <a:lumMod val="50000"/>
                            </a:schemeClr>
                          </a:solidFill>
                          <a:latin typeface="Arial Narrow" pitchFamily="34" charset="0"/>
                          <a:cs typeface="Times New Roman" pitchFamily="18" charset="0"/>
                        </a:rPr>
                        <a:t>с 2016 годом – на </a:t>
                      </a:r>
                      <a:r>
                        <a:rPr lang="ru-RU" sz="1100" b="1" dirty="0" smtClean="0">
                          <a:solidFill>
                            <a:srgbClr val="FF0000"/>
                          </a:solidFill>
                          <a:latin typeface="Arial Narrow" pitchFamily="34" charset="0"/>
                          <a:cs typeface="Times New Roman" pitchFamily="18" charset="0"/>
                        </a:rPr>
                        <a:t>6</a:t>
                      </a:r>
                      <a:r>
                        <a:rPr lang="ru-RU" sz="1100" b="1" dirty="0" smtClean="0">
                          <a:solidFill>
                            <a:schemeClr val="accent3">
                              <a:lumMod val="50000"/>
                            </a:schemeClr>
                          </a:solidFill>
                          <a:latin typeface="Arial Narrow" pitchFamily="34" charset="0"/>
                          <a:cs typeface="Times New Roman" pitchFamily="18" charset="0"/>
                        </a:rPr>
                        <a:t> </a:t>
                      </a:r>
                      <a:r>
                        <a:rPr lang="ru-RU" sz="1100" b="1" dirty="0" smtClean="0">
                          <a:solidFill>
                            <a:srgbClr val="FF0000"/>
                          </a:solidFill>
                          <a:latin typeface="Arial Narrow" pitchFamily="34" charset="0"/>
                          <a:cs typeface="Times New Roman" pitchFamily="18" charset="0"/>
                        </a:rPr>
                        <a:t>%</a:t>
                      </a:r>
                      <a:endParaRPr lang="ru-RU" sz="1100" dirty="0"/>
                    </a:p>
                  </a:txBody>
                  <a:tcPr>
                    <a:solidFill>
                      <a:schemeClr val="tx2">
                        <a:lumMod val="40000"/>
                        <a:lumOff val="60000"/>
                      </a:schemeClr>
                    </a:solidFill>
                  </a:tcPr>
                </a:tc>
              </a:tr>
            </a:tbl>
          </a:graphicData>
        </a:graphic>
      </p:graphicFrame>
      <p:graphicFrame>
        <p:nvGraphicFramePr>
          <p:cNvPr id="17" name="Диаграмма 10"/>
          <p:cNvGraphicFramePr>
            <a:graphicFrameLocks/>
          </p:cNvGraphicFramePr>
          <p:nvPr>
            <p:extLst>
              <p:ext uri="{D42A27DB-BD31-4B8C-83A1-F6EECF244321}">
                <p14:modId xmlns:p14="http://schemas.microsoft.com/office/powerpoint/2010/main" xmlns="" val="2424961245"/>
              </p:ext>
            </p:extLst>
          </p:nvPr>
        </p:nvGraphicFramePr>
        <p:xfrm>
          <a:off x="4499992" y="1988840"/>
          <a:ext cx="4392488" cy="3312368"/>
        </p:xfrm>
        <a:graphic>
          <a:graphicData uri="http://schemas.openxmlformats.org/drawingml/2006/chart">
            <c:chart xmlns:c="http://schemas.openxmlformats.org/drawingml/2006/chart" xmlns:r="http://schemas.openxmlformats.org/officeDocument/2006/relationships" r:id="rId6"/>
          </a:graphicData>
        </a:graphic>
      </p:graphicFrame>
      <p:sp>
        <p:nvSpPr>
          <p:cNvPr id="19" name="Прямоугольник 18"/>
          <p:cNvSpPr/>
          <p:nvPr/>
        </p:nvSpPr>
        <p:spPr>
          <a:xfrm>
            <a:off x="6516216" y="4941168"/>
            <a:ext cx="502062" cy="276999"/>
          </a:xfrm>
          <a:prstGeom prst="rect">
            <a:avLst/>
          </a:prstGeom>
        </p:spPr>
        <p:txBody>
          <a:bodyPr wrap="none">
            <a:spAutoFit/>
          </a:bodyPr>
          <a:lstStyle/>
          <a:p>
            <a:pPr algn="ctr">
              <a:defRPr sz="1200" b="1" i="0" u="none" strike="noStrike" kern="1200" baseline="0">
                <a:solidFill>
                  <a:srgbClr val="1F497D">
                    <a:lumMod val="75000"/>
                  </a:srgbClr>
                </a:solidFill>
                <a:latin typeface="Times New Roman" pitchFamily="18" charset="0"/>
                <a:ea typeface="+mn-ea"/>
                <a:cs typeface="Times New Roman" pitchFamily="18" charset="0"/>
              </a:defRPr>
            </a:pPr>
            <a:r>
              <a:rPr lang="ru-RU" dirty="0" smtClean="0">
                <a:solidFill>
                  <a:srgbClr val="002060"/>
                </a:solidFill>
                <a:latin typeface="Arial Narrow" pitchFamily="34" charset="0"/>
                <a:cs typeface="Times New Roman" pitchFamily="18" charset="0"/>
              </a:rPr>
              <a:t>5 960</a:t>
            </a:r>
            <a:endParaRPr lang="en-US" dirty="0">
              <a:solidFill>
                <a:srgbClr val="002060"/>
              </a:solidFill>
              <a:latin typeface="Arial Narrow" pitchFamily="34" charset="0"/>
              <a:cs typeface="Times New Roman" pitchFamily="18" charset="0"/>
            </a:endParaRPr>
          </a:p>
        </p:txBody>
      </p:sp>
      <p:sp>
        <p:nvSpPr>
          <p:cNvPr id="21" name="Прямоугольник 20"/>
          <p:cNvSpPr/>
          <p:nvPr/>
        </p:nvSpPr>
        <p:spPr>
          <a:xfrm>
            <a:off x="6588224" y="5589240"/>
            <a:ext cx="2160240" cy="830997"/>
          </a:xfrm>
          <a:prstGeom prst="rect">
            <a:avLst/>
          </a:prstGeom>
          <a:solidFill>
            <a:schemeClr val="tx2">
              <a:lumMod val="40000"/>
              <a:lumOff val="60000"/>
            </a:schemeClr>
          </a:solidFill>
          <a:effectLst>
            <a:outerShdw blurRad="76200" dir="18900000" sy="23000" kx="-1200000" algn="bl" rotWithShape="0">
              <a:prstClr val="black">
                <a:alpha val="20000"/>
              </a:prstClr>
            </a:outerShdw>
          </a:effectLst>
        </p:spPr>
        <p:style>
          <a:lnRef idx="1">
            <a:schemeClr val="accent5"/>
          </a:lnRef>
          <a:fillRef idx="2">
            <a:schemeClr val="accent5"/>
          </a:fillRef>
          <a:effectRef idx="1">
            <a:schemeClr val="accent5"/>
          </a:effectRef>
          <a:fontRef idx="minor">
            <a:schemeClr val="dk1"/>
          </a:fontRef>
        </p:style>
        <p:txBody>
          <a:bodyPr wrap="square">
            <a:spAutoFit/>
          </a:bodyPr>
          <a:lstStyle/>
          <a:p>
            <a:pPr fontAlgn="auto">
              <a:spcBef>
                <a:spcPts val="0"/>
              </a:spcBef>
              <a:spcAft>
                <a:spcPts val="0"/>
              </a:spcAft>
            </a:pPr>
            <a:r>
              <a:rPr lang="ru-RU" sz="1200" b="1" dirty="0" smtClean="0">
                <a:solidFill>
                  <a:schemeClr val="accent3">
                    <a:lumMod val="50000"/>
                  </a:schemeClr>
                </a:solidFill>
                <a:latin typeface="Arial Narrow" pitchFamily="34" charset="0"/>
                <a:cs typeface="Times New Roman" pitchFamily="18" charset="0"/>
              </a:rPr>
              <a:t>Снижение </a:t>
            </a:r>
            <a:endParaRPr lang="en-US" sz="1200" b="1" dirty="0" smtClean="0">
              <a:solidFill>
                <a:schemeClr val="accent3">
                  <a:lumMod val="50000"/>
                </a:schemeClr>
              </a:solidFill>
              <a:latin typeface="Arial Narrow" pitchFamily="34" charset="0"/>
              <a:cs typeface="Times New Roman" pitchFamily="18" charset="0"/>
            </a:endParaRPr>
          </a:p>
          <a:p>
            <a:pPr fontAlgn="auto">
              <a:spcBef>
                <a:spcPts val="0"/>
              </a:spcBef>
              <a:spcAft>
                <a:spcPts val="0"/>
              </a:spcAft>
            </a:pPr>
            <a:r>
              <a:rPr lang="ru-RU" sz="1200" b="1" dirty="0" smtClean="0">
                <a:solidFill>
                  <a:schemeClr val="accent3">
                    <a:lumMod val="50000"/>
                  </a:schemeClr>
                </a:solidFill>
                <a:latin typeface="Arial Narrow" pitchFamily="34" charset="0"/>
                <a:cs typeface="Times New Roman" pitchFamily="18" charset="0"/>
              </a:rPr>
              <a:t>в 2017 году по сравнению:</a:t>
            </a:r>
          </a:p>
          <a:p>
            <a:pPr fontAlgn="auto">
              <a:spcBef>
                <a:spcPts val="0"/>
              </a:spcBef>
              <a:spcAft>
                <a:spcPts val="0"/>
              </a:spcAft>
            </a:pPr>
            <a:r>
              <a:rPr lang="ru-RU" sz="1200" b="1" dirty="0" smtClean="0">
                <a:solidFill>
                  <a:schemeClr val="accent3">
                    <a:lumMod val="50000"/>
                  </a:schemeClr>
                </a:solidFill>
                <a:latin typeface="Arial Narrow" pitchFamily="34" charset="0"/>
                <a:cs typeface="Times New Roman" pitchFamily="18" charset="0"/>
              </a:rPr>
              <a:t>с 2007 годом – в </a:t>
            </a:r>
            <a:r>
              <a:rPr lang="ru-RU" sz="1200" b="1" dirty="0" smtClean="0">
                <a:solidFill>
                  <a:srgbClr val="FF0000"/>
                </a:solidFill>
                <a:latin typeface="Arial Narrow" pitchFamily="34" charset="0"/>
                <a:cs typeface="Times New Roman" pitchFamily="18" charset="0"/>
              </a:rPr>
              <a:t>2,3 раза;</a:t>
            </a:r>
          </a:p>
          <a:p>
            <a:pPr fontAlgn="auto">
              <a:spcBef>
                <a:spcPts val="0"/>
              </a:spcBef>
              <a:spcAft>
                <a:spcPts val="0"/>
              </a:spcAft>
            </a:pPr>
            <a:r>
              <a:rPr lang="ru-RU" sz="1200" b="1" dirty="0" smtClean="0">
                <a:solidFill>
                  <a:schemeClr val="accent3">
                    <a:lumMod val="50000"/>
                  </a:schemeClr>
                </a:solidFill>
                <a:latin typeface="Arial Narrow" pitchFamily="34" charset="0"/>
                <a:cs typeface="Times New Roman" pitchFamily="18" charset="0"/>
              </a:rPr>
              <a:t>с 2016 годом – на </a:t>
            </a:r>
            <a:r>
              <a:rPr lang="ru-RU" sz="1200" b="1" dirty="0" smtClean="0">
                <a:solidFill>
                  <a:srgbClr val="FF0000"/>
                </a:solidFill>
                <a:latin typeface="Arial Narrow" pitchFamily="34" charset="0"/>
                <a:cs typeface="Times New Roman" pitchFamily="18" charset="0"/>
              </a:rPr>
              <a:t>13</a:t>
            </a:r>
            <a:r>
              <a:rPr lang="ru-RU" sz="1200" b="1" dirty="0" smtClean="0">
                <a:solidFill>
                  <a:schemeClr val="accent3">
                    <a:lumMod val="50000"/>
                  </a:schemeClr>
                </a:solidFill>
                <a:latin typeface="Arial Narrow" pitchFamily="34" charset="0"/>
                <a:cs typeface="Times New Roman" pitchFamily="18" charset="0"/>
              </a:rPr>
              <a:t> </a:t>
            </a:r>
            <a:r>
              <a:rPr lang="ru-RU" sz="1200" b="1" dirty="0" smtClean="0">
                <a:solidFill>
                  <a:srgbClr val="FF0000"/>
                </a:solidFill>
                <a:latin typeface="Arial Narrow" pitchFamily="34" charset="0"/>
                <a:cs typeface="Times New Roman" pitchFamily="18" charset="0"/>
              </a:rPr>
              <a:t>%</a:t>
            </a:r>
            <a:endParaRPr lang="ru-RU" sz="1200" b="1" dirty="0">
              <a:solidFill>
                <a:schemeClr val="accent3">
                  <a:lumMod val="50000"/>
                </a:schemeClr>
              </a:solidFill>
              <a:latin typeface="Arial Narrow" pitchFamily="34" charset="0"/>
              <a:cs typeface="Times New Roman" pitchFamily="18" charset="0"/>
            </a:endParaRPr>
          </a:p>
        </p:txBody>
      </p:sp>
      <p:sp>
        <p:nvSpPr>
          <p:cNvPr id="22" name="Прямоугольник 21"/>
          <p:cNvSpPr/>
          <p:nvPr/>
        </p:nvSpPr>
        <p:spPr>
          <a:xfrm>
            <a:off x="4716016" y="1484784"/>
            <a:ext cx="4248472" cy="430887"/>
          </a:xfrm>
          <a:prstGeom prst="rect">
            <a:avLst/>
          </a:prstGeom>
          <a:effectLst/>
        </p:spPr>
        <p:txBody>
          <a:bodyPr wrap="square">
            <a:spAutoFit/>
            <a:scene3d>
              <a:camera prst="orthographicFront">
                <a:rot lat="0" lon="0" rev="0"/>
              </a:camera>
              <a:lightRig rig="contrasting" dir="t">
                <a:rot lat="0" lon="0" rev="4500000"/>
              </a:lightRig>
            </a:scene3d>
            <a:sp3d contourW="6350" prstMaterial="metal">
              <a:contourClr>
                <a:schemeClr val="accent1">
                  <a:shade val="75000"/>
                </a:schemeClr>
              </a:contourClr>
            </a:sp3d>
          </a:bodyPr>
          <a:lstStyle/>
          <a:p>
            <a:pPr algn="ctr"/>
            <a:r>
              <a:rPr lang="ru-RU" sz="11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latin typeface="Arial Narrow" pitchFamily="34" charset="0"/>
              </a:rPr>
              <a:t>Количество несчастных случаев на производстве с тяжелыми последствиями</a:t>
            </a:r>
            <a:r>
              <a:rPr lang="en-US" sz="11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latin typeface="Arial Narrow" pitchFamily="34" charset="0"/>
              </a:rPr>
              <a:t> </a:t>
            </a:r>
            <a:endParaRPr lang="ru-RU" sz="11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endParaRPr>
          </a:p>
        </p:txBody>
      </p:sp>
      <p:sp>
        <p:nvSpPr>
          <p:cNvPr id="23" name="Номер слайда 5"/>
          <p:cNvSpPr txBox="1">
            <a:spLocks/>
          </p:cNvSpPr>
          <p:nvPr/>
        </p:nvSpPr>
        <p:spPr>
          <a:xfrm>
            <a:off x="7010400" y="6381328"/>
            <a:ext cx="21336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B19B0651-EE4F-4900-A07F-96A6BFA9D0F0}" type="slidenum">
              <a:rPr kumimoji="0" lang="ru-RU" sz="2000" b="1" i="0" u="none" strike="noStrike" kern="1200" cap="none" spc="0" normalizeH="0" baseline="0" noProof="0" smtClean="0">
                <a:ln>
                  <a:noFill/>
                </a:ln>
                <a:solidFill>
                  <a:schemeClr val="tx1">
                    <a:lumMod val="65000"/>
                    <a:lumOff val="35000"/>
                  </a:schemeClr>
                </a:solidFill>
                <a:effectLst/>
                <a:uLnTx/>
                <a:uFillTx/>
                <a:latin typeface="Arial Narrow"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ru-RU" sz="2000" b="1" i="0" u="none" strike="noStrike" kern="1200" cap="none" spc="0" normalizeH="0" baseline="0" noProof="0" dirty="0">
              <a:ln>
                <a:noFill/>
              </a:ln>
              <a:solidFill>
                <a:schemeClr val="tx1">
                  <a:lumMod val="65000"/>
                  <a:lumOff val="35000"/>
                </a:schemeClr>
              </a:solidFill>
              <a:effectLst/>
              <a:uLnTx/>
              <a:uFillTx/>
              <a:latin typeface="Arial Narrow" pitchFamily="34" charset="0"/>
              <a:ea typeface="+mn-ea"/>
              <a:cs typeface="+mn-cs"/>
            </a:endParaRPr>
          </a:p>
        </p:txBody>
      </p:sp>
      <p:sp>
        <p:nvSpPr>
          <p:cNvPr id="24" name="Прямоугольник 23"/>
          <p:cNvSpPr/>
          <p:nvPr/>
        </p:nvSpPr>
        <p:spPr>
          <a:xfrm>
            <a:off x="2123728" y="4869160"/>
            <a:ext cx="572593" cy="276999"/>
          </a:xfrm>
          <a:prstGeom prst="rect">
            <a:avLst/>
          </a:prstGeom>
        </p:spPr>
        <p:txBody>
          <a:bodyPr wrap="none">
            <a:spAutoFit/>
          </a:bodyPr>
          <a:lstStyle/>
          <a:p>
            <a:pPr algn="ctr">
              <a:defRPr sz="1200" b="1" i="0" u="none" strike="noStrike" kern="1200" baseline="0">
                <a:solidFill>
                  <a:srgbClr val="1F497D">
                    <a:lumMod val="75000"/>
                  </a:srgbClr>
                </a:solidFill>
                <a:latin typeface="Times New Roman" pitchFamily="18" charset="0"/>
                <a:ea typeface="+mn-ea"/>
                <a:cs typeface="Times New Roman" pitchFamily="18" charset="0"/>
              </a:defRPr>
            </a:pPr>
            <a:r>
              <a:rPr lang="ru-RU" dirty="0" smtClean="0">
                <a:latin typeface="Arial Narrow" pitchFamily="34" charset="0"/>
                <a:cs typeface="Times New Roman" pitchFamily="18" charset="0"/>
              </a:rPr>
              <a:t>37 560</a:t>
            </a:r>
            <a:endParaRPr lang="en-US" dirty="0">
              <a:latin typeface="Arial Narrow" pitchFamily="34" charset="0"/>
              <a:cs typeface="Times New Roman" pitchFamily="18" charset="0"/>
            </a:endParaRPr>
          </a:p>
        </p:txBody>
      </p:sp>
      <p:sp>
        <p:nvSpPr>
          <p:cNvPr id="25" name="Прямоугольник 24"/>
          <p:cNvSpPr/>
          <p:nvPr/>
        </p:nvSpPr>
        <p:spPr>
          <a:xfrm>
            <a:off x="8571407" y="2060848"/>
            <a:ext cx="572593" cy="276999"/>
          </a:xfrm>
          <a:prstGeom prst="rect">
            <a:avLst/>
          </a:prstGeom>
        </p:spPr>
        <p:txBody>
          <a:bodyPr wrap="none">
            <a:spAutoFit/>
          </a:bodyPr>
          <a:lstStyle/>
          <a:p>
            <a:pPr algn="ctr">
              <a:defRPr sz="1200" b="1" i="0" u="none" strike="noStrike" kern="1200" baseline="0">
                <a:solidFill>
                  <a:srgbClr val="1F497D">
                    <a:lumMod val="75000"/>
                  </a:srgbClr>
                </a:solidFill>
                <a:latin typeface="Times New Roman" pitchFamily="18" charset="0"/>
                <a:ea typeface="+mn-ea"/>
                <a:cs typeface="Times New Roman" pitchFamily="18" charset="0"/>
              </a:defRPr>
            </a:pPr>
            <a:r>
              <a:rPr lang="ru-RU" dirty="0" smtClean="0">
                <a:solidFill>
                  <a:srgbClr val="002060"/>
                </a:solidFill>
                <a:latin typeface="Arial Narrow" pitchFamily="34" charset="0"/>
                <a:cs typeface="Times New Roman" pitchFamily="18" charset="0"/>
              </a:rPr>
              <a:t>13 722</a:t>
            </a:r>
            <a:endParaRPr lang="en-US" dirty="0">
              <a:solidFill>
                <a:srgbClr val="002060"/>
              </a:solidFill>
              <a:latin typeface="Arial Narrow" pitchFamily="34" charset="0"/>
              <a:cs typeface="Times New Roman" pitchFamily="18" charset="0"/>
            </a:endParaRPr>
          </a:p>
        </p:txBody>
      </p:sp>
    </p:spTree>
    <p:extLst>
      <p:ext uri="{BB962C8B-B14F-4D97-AF65-F5344CB8AC3E}">
        <p14:creationId xmlns="" xmlns:p14="http://schemas.microsoft.com/office/powerpoint/2010/main" val="269700483"/>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Прямоугольник 16"/>
          <p:cNvSpPr/>
          <p:nvPr/>
        </p:nvSpPr>
        <p:spPr>
          <a:xfrm>
            <a:off x="1187624" y="332656"/>
            <a:ext cx="7128792" cy="432048"/>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sz="2000" b="1" dirty="0" smtClean="0">
                <a:solidFill>
                  <a:srgbClr val="C00000"/>
                </a:solidFill>
                <a:latin typeface="Arial Narrow" pitchFamily="34" charset="0"/>
              </a:rPr>
              <a:t>НИЗКАЯ КУЛЬТУРА БЕЗОПАСНОГО ТРУДА</a:t>
            </a:r>
            <a:endParaRPr lang="ru-RU" sz="2000" b="1" dirty="0">
              <a:solidFill>
                <a:srgbClr val="C00000"/>
              </a:solidFill>
              <a:latin typeface="Arial Narrow" pitchFamily="34" charset="0"/>
            </a:endParaRPr>
          </a:p>
        </p:txBody>
      </p:sp>
      <p:sp>
        <p:nvSpPr>
          <p:cNvPr id="18" name="TextBox 17"/>
          <p:cNvSpPr txBox="1"/>
          <p:nvPr/>
        </p:nvSpPr>
        <p:spPr>
          <a:xfrm>
            <a:off x="1115616" y="980728"/>
            <a:ext cx="7200800" cy="584775"/>
          </a:xfrm>
          <a:prstGeom prst="rect">
            <a:avLst/>
          </a:prstGeom>
          <a:noFill/>
        </p:spPr>
        <p:txBody>
          <a:bodyPr wrap="square" rtlCol="0">
            <a:spAutoFit/>
          </a:bodyPr>
          <a:lstStyle/>
          <a:p>
            <a:pPr algn="ctr"/>
            <a:r>
              <a:rPr lang="ru-RU" sz="1600" dirty="0" smtClean="0">
                <a:latin typeface="Arial Narrow" pitchFamily="34" charset="0"/>
              </a:rPr>
              <a:t>СЛОЖИВШЕЕСЯ УСТОЙЧИВОЕ РАСПРЕДЕЛЕНИЕ НЕСЧАСТНЫХ  СЛУЧАЕВ ПО СЛЕДУЮЩИМ ОСНОВНЫМ ПРИЧИНАМ: </a:t>
            </a:r>
            <a:endParaRPr lang="ru-RU" sz="1600" dirty="0">
              <a:latin typeface="Arial Narrow" pitchFamily="34" charset="0"/>
            </a:endParaRPr>
          </a:p>
        </p:txBody>
      </p:sp>
      <p:sp>
        <p:nvSpPr>
          <p:cNvPr id="19" name="TextBox 18"/>
          <p:cNvSpPr txBox="1"/>
          <p:nvPr/>
        </p:nvSpPr>
        <p:spPr>
          <a:xfrm>
            <a:off x="611560" y="4221088"/>
            <a:ext cx="1656184" cy="738664"/>
          </a:xfrm>
          <a:prstGeom prst="rect">
            <a:avLst/>
          </a:prstGeom>
          <a:noFill/>
        </p:spPr>
        <p:txBody>
          <a:bodyPr wrap="square" rtlCol="0">
            <a:spAutoFit/>
          </a:bodyPr>
          <a:lstStyle/>
          <a:p>
            <a:r>
              <a:rPr lang="ru-RU" sz="1400" b="1" dirty="0" smtClean="0">
                <a:solidFill>
                  <a:srgbClr val="C00000"/>
                </a:solidFill>
                <a:latin typeface="Arial Narrow" pitchFamily="34" charset="0"/>
              </a:rPr>
              <a:t>69 % </a:t>
            </a:r>
            <a:r>
              <a:rPr lang="ru-RU" sz="1400" b="1" dirty="0" smtClean="0">
                <a:latin typeface="Arial Narrow" pitchFamily="34" charset="0"/>
              </a:rPr>
              <a:t>ПРИЧИН НЕСЧАСТНЫХ СЛУЧАЕВ</a:t>
            </a:r>
            <a:endParaRPr lang="ru-RU" sz="1400" b="1" dirty="0">
              <a:latin typeface="Arial Narrow" pitchFamily="34" charset="0"/>
            </a:endParaRPr>
          </a:p>
        </p:txBody>
      </p:sp>
      <p:sp>
        <p:nvSpPr>
          <p:cNvPr id="20" name="Стрелка вправо 19"/>
          <p:cNvSpPr/>
          <p:nvPr/>
        </p:nvSpPr>
        <p:spPr>
          <a:xfrm>
            <a:off x="2195736" y="4437112"/>
            <a:ext cx="1080120"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1" name="TextBox 20"/>
          <p:cNvSpPr txBox="1"/>
          <p:nvPr/>
        </p:nvSpPr>
        <p:spPr>
          <a:xfrm>
            <a:off x="3707904" y="4365104"/>
            <a:ext cx="3960440"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ru-RU" b="1" dirty="0" smtClean="0">
                <a:solidFill>
                  <a:srgbClr val="C00000"/>
                </a:solidFill>
                <a:latin typeface="Arial Narrow" pitchFamily="34" charset="0"/>
              </a:rPr>
              <a:t>«ЧЕЛОВЕЧЕСКИЙ ФАКТОР»</a:t>
            </a:r>
            <a:endParaRPr lang="ru-RU" b="1" dirty="0">
              <a:solidFill>
                <a:srgbClr val="C00000"/>
              </a:solidFill>
              <a:latin typeface="Arial Narrow" pitchFamily="34" charset="0"/>
            </a:endParaRPr>
          </a:p>
        </p:txBody>
      </p:sp>
      <p:cxnSp>
        <p:nvCxnSpPr>
          <p:cNvPr id="23" name="Прямая соединительная линия 22"/>
          <p:cNvCxnSpPr/>
          <p:nvPr/>
        </p:nvCxnSpPr>
        <p:spPr>
          <a:xfrm>
            <a:off x="3851920" y="5085184"/>
            <a:ext cx="3456384"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37" name="Прямая соединительная линия 36"/>
          <p:cNvCxnSpPr/>
          <p:nvPr/>
        </p:nvCxnSpPr>
        <p:spPr>
          <a:xfrm>
            <a:off x="5580112" y="4725144"/>
            <a:ext cx="0" cy="36004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3" name="Прямая со стрелкой 42"/>
          <p:cNvCxnSpPr/>
          <p:nvPr/>
        </p:nvCxnSpPr>
        <p:spPr>
          <a:xfrm>
            <a:off x="3851920" y="5085184"/>
            <a:ext cx="0" cy="36004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44" name="Прямая со стрелкой 43"/>
          <p:cNvCxnSpPr/>
          <p:nvPr/>
        </p:nvCxnSpPr>
        <p:spPr>
          <a:xfrm>
            <a:off x="7308304" y="5085184"/>
            <a:ext cx="0" cy="36004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sp>
        <p:nvSpPr>
          <p:cNvPr id="45" name="Прямоугольник 44"/>
          <p:cNvSpPr/>
          <p:nvPr/>
        </p:nvSpPr>
        <p:spPr>
          <a:xfrm>
            <a:off x="1403648" y="5445224"/>
            <a:ext cx="3600400"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b="1" dirty="0" smtClean="0">
                <a:latin typeface="Arial Narrow" pitchFamily="34" charset="0"/>
              </a:rPr>
              <a:t>НЕПРАВИЛЬНАЯ ОРГАНИЗАЦИЯ РАБОТ РУКОВОДИТЕЛЯМИ И ОТВЕТСТВЕННЫМИ ДОЛЖНОСТНЫМИ ЛИЦАМИ</a:t>
            </a:r>
            <a:endParaRPr lang="ru-RU" sz="1400" b="1" dirty="0">
              <a:latin typeface="Arial Narrow" pitchFamily="34" charset="0"/>
            </a:endParaRPr>
          </a:p>
        </p:txBody>
      </p:sp>
      <p:sp>
        <p:nvSpPr>
          <p:cNvPr id="46" name="Прямоугольник 45"/>
          <p:cNvSpPr/>
          <p:nvPr/>
        </p:nvSpPr>
        <p:spPr>
          <a:xfrm>
            <a:off x="5580112" y="5445224"/>
            <a:ext cx="3240360"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b="1" dirty="0" smtClean="0">
                <a:latin typeface="Arial Narrow" pitchFamily="34" charset="0"/>
              </a:rPr>
              <a:t>РАБОТНИКИ ПРЕНЕБРЕГАЮТ МЕРАМИ БЕЗОПАСНОСТИ</a:t>
            </a:r>
            <a:endParaRPr lang="ru-RU" sz="1400" b="1" dirty="0">
              <a:latin typeface="Arial Narrow" pitchFamily="34" charset="0"/>
            </a:endParaRPr>
          </a:p>
        </p:txBody>
      </p:sp>
      <p:sp>
        <p:nvSpPr>
          <p:cNvPr id="22" name="Номер слайда 5"/>
          <p:cNvSpPr txBox="1">
            <a:spLocks/>
          </p:cNvSpPr>
          <p:nvPr/>
        </p:nvSpPr>
        <p:spPr>
          <a:xfrm>
            <a:off x="6804248" y="6309320"/>
            <a:ext cx="21336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B19B0651-EE4F-4900-A07F-96A6BFA9D0F0}" type="slidenum">
              <a:rPr kumimoji="0" lang="ru-RU" sz="2000" b="1" i="0" u="none" strike="noStrike" kern="1200" cap="none" spc="0" normalizeH="0" baseline="0" noProof="0" smtClean="0">
                <a:ln>
                  <a:noFill/>
                </a:ln>
                <a:solidFill>
                  <a:schemeClr val="tx1">
                    <a:lumMod val="65000"/>
                    <a:lumOff val="35000"/>
                  </a:schemeClr>
                </a:solidFill>
                <a:effectLst/>
                <a:uLnTx/>
                <a:uFillTx/>
                <a:latin typeface="Arial Narrow"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ru-RU" sz="2000" b="1" i="0" u="none" strike="noStrike" kern="1200" cap="none" spc="0" normalizeH="0" baseline="0" noProof="0" dirty="0">
              <a:ln>
                <a:noFill/>
              </a:ln>
              <a:solidFill>
                <a:schemeClr val="tx1">
                  <a:lumMod val="65000"/>
                  <a:lumOff val="35000"/>
                </a:schemeClr>
              </a:solidFill>
              <a:effectLst/>
              <a:uLnTx/>
              <a:uFillTx/>
              <a:latin typeface="Arial Narrow" pitchFamily="34" charset="0"/>
              <a:ea typeface="+mn-ea"/>
              <a:cs typeface="+mn-cs"/>
            </a:endParaRPr>
          </a:p>
        </p:txBody>
      </p:sp>
      <p:graphicFrame>
        <p:nvGraphicFramePr>
          <p:cNvPr id="24" name="Содержимое 5"/>
          <p:cNvGraphicFramePr>
            <a:graphicFrameLocks/>
          </p:cNvGraphicFramePr>
          <p:nvPr/>
        </p:nvGraphicFramePr>
        <p:xfrm>
          <a:off x="899592" y="1484784"/>
          <a:ext cx="7811252" cy="273630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 xmlns:p14="http://schemas.microsoft.com/office/powerpoint/2010/main" val="35513851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txBox="1">
            <a:spLocks/>
          </p:cNvSpPr>
          <p:nvPr/>
        </p:nvSpPr>
        <p:spPr>
          <a:xfrm>
            <a:off x="6804025" y="6308725"/>
            <a:ext cx="2133600" cy="365125"/>
          </a:xfrm>
          <a:prstGeom prst="rect">
            <a:avLst/>
          </a:prstGeom>
        </p:spPr>
        <p:txBody>
          <a:bodyPr anchor="ctr"/>
          <a:lstStyle/>
          <a:p>
            <a:pPr algn="r" fontAlgn="auto">
              <a:spcBef>
                <a:spcPts val="0"/>
              </a:spcBef>
              <a:spcAft>
                <a:spcPts val="0"/>
              </a:spcAft>
              <a:defRPr/>
            </a:pPr>
            <a:fld id="{62563BA8-A68E-41A5-8D56-C246C82A3E34}" type="slidenum">
              <a:rPr lang="ru-RU" sz="2000" b="1">
                <a:solidFill>
                  <a:schemeClr val="tx1">
                    <a:lumMod val="65000"/>
                    <a:lumOff val="35000"/>
                  </a:schemeClr>
                </a:solidFill>
                <a:latin typeface="Arial Narrow" pitchFamily="34" charset="0"/>
                <a:cs typeface="+mn-cs"/>
              </a:rPr>
              <a:pPr algn="r" fontAlgn="auto">
                <a:spcBef>
                  <a:spcPts val="0"/>
                </a:spcBef>
                <a:spcAft>
                  <a:spcPts val="0"/>
                </a:spcAft>
                <a:defRPr/>
              </a:pPr>
              <a:t>5</a:t>
            </a:fld>
            <a:endParaRPr lang="ru-RU" sz="2000" b="1" dirty="0">
              <a:solidFill>
                <a:schemeClr val="tx1">
                  <a:lumMod val="65000"/>
                  <a:lumOff val="35000"/>
                </a:schemeClr>
              </a:solidFill>
              <a:latin typeface="Arial Narrow" pitchFamily="34" charset="0"/>
              <a:cs typeface="+mn-cs"/>
            </a:endParaRPr>
          </a:p>
        </p:txBody>
      </p:sp>
      <p:sp>
        <p:nvSpPr>
          <p:cNvPr id="2052" name="Прямоугольник 6"/>
          <p:cNvSpPr>
            <a:spLocks noChangeArrowheads="1"/>
          </p:cNvSpPr>
          <p:nvPr/>
        </p:nvSpPr>
        <p:spPr bwMode="auto">
          <a:xfrm>
            <a:off x="1187624" y="2924944"/>
            <a:ext cx="7128792" cy="1200329"/>
          </a:xfrm>
          <a:prstGeom prst="rect">
            <a:avLst/>
          </a:prstGeom>
          <a:noFill/>
          <a:ln w="9525">
            <a:noFill/>
            <a:miter lim="800000"/>
            <a:headEnd/>
            <a:tailEnd/>
          </a:ln>
        </p:spPr>
        <p:txBody>
          <a:bodyPr wrap="square">
            <a:spAutoFit/>
          </a:bodyPr>
          <a:lstStyle/>
          <a:p>
            <a:pPr algn="ctr"/>
            <a:r>
              <a:rPr lang="ru-RU" sz="2400" b="1" dirty="0" smtClean="0">
                <a:solidFill>
                  <a:srgbClr val="002060"/>
                </a:solidFill>
                <a:latin typeface="Arial Narrow" pitchFamily="34" charset="0"/>
              </a:rPr>
              <a:t>Минтруд России стал официальным партнером глобальной кампании Концепции «нулевого травматизма»</a:t>
            </a:r>
            <a:endParaRPr lang="ru-RU" sz="2400" b="1" dirty="0">
              <a:solidFill>
                <a:srgbClr val="002060"/>
              </a:solidFill>
              <a:latin typeface="Arial Narrow" pitchFamily="34" charset="0"/>
              <a:cs typeface="Times New Roman" pitchFamily="18" charset="0"/>
            </a:endParaRPr>
          </a:p>
        </p:txBody>
      </p:sp>
      <p:pic>
        <p:nvPicPr>
          <p:cNvPr id="2054" name="Picture 6" descr="C:\Users\erofeevaua\Pictures\zolotye-pravila-nulevogo-travmatizma-768x432.jpg"/>
          <p:cNvPicPr>
            <a:picLocks noChangeAspect="1" noChangeArrowheads="1"/>
          </p:cNvPicPr>
          <p:nvPr/>
        </p:nvPicPr>
        <p:blipFill>
          <a:blip r:embed="rId2" cstate="print"/>
          <a:srcRect/>
          <a:stretch>
            <a:fillRect/>
          </a:stretch>
        </p:blipFill>
        <p:spPr bwMode="auto">
          <a:xfrm>
            <a:off x="3275856" y="548680"/>
            <a:ext cx="2699793" cy="1518634"/>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Заголовок 1"/>
          <p:cNvSpPr>
            <a:spLocks noGrp="1"/>
          </p:cNvSpPr>
          <p:nvPr>
            <p:ph type="title"/>
          </p:nvPr>
        </p:nvSpPr>
        <p:spPr>
          <a:xfrm>
            <a:off x="457200" y="274638"/>
            <a:ext cx="8229600" cy="922114"/>
          </a:xfrm>
        </p:spPr>
        <p:style>
          <a:lnRef idx="2">
            <a:schemeClr val="accent3">
              <a:shade val="50000"/>
            </a:schemeClr>
          </a:lnRef>
          <a:fillRef idx="1">
            <a:schemeClr val="accent3"/>
          </a:fillRef>
          <a:effectRef idx="0">
            <a:schemeClr val="accent3"/>
          </a:effectRef>
          <a:fontRef idx="minor">
            <a:schemeClr val="lt1"/>
          </a:fontRef>
        </p:style>
        <p:txBody>
          <a:bodyPr/>
          <a:lstStyle/>
          <a:p>
            <a:pPr eaLnBrk="1" hangingPunct="1"/>
            <a:r>
              <a:rPr lang="ru-RU" sz="2400" b="1" dirty="0" smtClean="0">
                <a:latin typeface="Arial Narrow" pitchFamily="34" charset="0"/>
                <a:cs typeface="Times New Roman" pitchFamily="18" charset="0"/>
              </a:rPr>
              <a:t>Семь «золотых правил» концепции</a:t>
            </a:r>
            <a:br>
              <a:rPr lang="ru-RU" sz="2400" b="1" dirty="0" smtClean="0">
                <a:latin typeface="Arial Narrow" pitchFamily="34" charset="0"/>
                <a:cs typeface="Times New Roman" pitchFamily="18" charset="0"/>
              </a:rPr>
            </a:br>
            <a:r>
              <a:rPr lang="en-US" sz="2400" dirty="0" smtClean="0">
                <a:latin typeface="Arial Narrow" pitchFamily="34" charset="0"/>
                <a:cs typeface="Times New Roman" pitchFamily="18" charset="0"/>
              </a:rPr>
              <a:t>«Vision Zero»</a:t>
            </a:r>
            <a:endParaRPr lang="ru-RU" dirty="0" smtClean="0"/>
          </a:p>
        </p:txBody>
      </p:sp>
      <p:graphicFrame>
        <p:nvGraphicFramePr>
          <p:cNvPr id="6" name="Схема 5"/>
          <p:cNvGraphicFramePr/>
          <p:nvPr/>
        </p:nvGraphicFramePr>
        <p:xfrm>
          <a:off x="0" y="1196752"/>
          <a:ext cx="8784976" cy="50563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Номер слайда 5"/>
          <p:cNvSpPr txBox="1">
            <a:spLocks/>
          </p:cNvSpPr>
          <p:nvPr/>
        </p:nvSpPr>
        <p:spPr>
          <a:xfrm>
            <a:off x="6804248" y="6381328"/>
            <a:ext cx="21336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B19B0651-EE4F-4900-A07F-96A6BFA9D0F0}" type="slidenum">
              <a:rPr kumimoji="0" lang="ru-RU" sz="2000" b="1" i="0" u="none" strike="noStrike" kern="1200" cap="none" spc="0" normalizeH="0" baseline="0" noProof="0" smtClean="0">
                <a:ln>
                  <a:noFill/>
                </a:ln>
                <a:solidFill>
                  <a:schemeClr val="tx1">
                    <a:lumMod val="65000"/>
                    <a:lumOff val="35000"/>
                  </a:schemeClr>
                </a:solidFill>
                <a:effectLst/>
                <a:uLnTx/>
                <a:uFillTx/>
                <a:latin typeface="Arial Narrow"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ru-RU" sz="2000" b="1" i="0" u="none" strike="noStrike" kern="1200" cap="none" spc="0" normalizeH="0" baseline="0" noProof="0" dirty="0">
              <a:ln>
                <a:noFill/>
              </a:ln>
              <a:solidFill>
                <a:schemeClr val="tx1">
                  <a:lumMod val="65000"/>
                  <a:lumOff val="35000"/>
                </a:schemeClr>
              </a:solidFill>
              <a:effectLst/>
              <a:uLnTx/>
              <a:uFillTx/>
              <a:latin typeface="Arial Narrow" pitchFamily="34" charset="0"/>
              <a:ea typeface="+mn-ea"/>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Стрелка вниз 12"/>
          <p:cNvSpPr/>
          <p:nvPr/>
        </p:nvSpPr>
        <p:spPr>
          <a:xfrm>
            <a:off x="5292080" y="692696"/>
            <a:ext cx="648072" cy="288032"/>
          </a:xfrm>
          <a:prstGeom prst="downArrow">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endParaRPr lang="ru-RU" sz="1400">
              <a:latin typeface="Arial Narrow" pitchFamily="34" charset="0"/>
            </a:endParaRPr>
          </a:p>
        </p:txBody>
      </p:sp>
      <p:sp>
        <p:nvSpPr>
          <p:cNvPr id="6" name="Прямоугольник 5"/>
          <p:cNvSpPr/>
          <p:nvPr/>
        </p:nvSpPr>
        <p:spPr>
          <a:xfrm>
            <a:off x="179513" y="1412776"/>
            <a:ext cx="1800199" cy="2808387"/>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r>
              <a:rPr lang="ru-RU" b="1" dirty="0">
                <a:solidFill>
                  <a:schemeClr val="bg1"/>
                </a:solidFill>
                <a:latin typeface="Arial Narrow" pitchFamily="34" charset="0"/>
                <a:cs typeface="Times New Roman" pitchFamily="18" charset="0"/>
              </a:rPr>
              <a:t>1. Стать лидером – показать приверженность принципам</a:t>
            </a:r>
            <a:endParaRPr lang="ru-RU" b="1" dirty="0">
              <a:latin typeface="Arial Narrow" pitchFamily="34" charset="0"/>
            </a:endParaRPr>
          </a:p>
        </p:txBody>
      </p:sp>
      <p:sp>
        <p:nvSpPr>
          <p:cNvPr id="7" name="Стрелка вправо 6"/>
          <p:cNvSpPr/>
          <p:nvPr/>
        </p:nvSpPr>
        <p:spPr>
          <a:xfrm>
            <a:off x="1979712" y="1340768"/>
            <a:ext cx="504056" cy="2952328"/>
          </a:xfrm>
          <a:prstGeom prst="rightArrow">
            <a:avLst>
              <a:gd name="adj1" fmla="val 50000"/>
              <a:gd name="adj2" fmla="val 51282"/>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ru-RU"/>
          </a:p>
        </p:txBody>
      </p:sp>
      <p:sp>
        <p:nvSpPr>
          <p:cNvPr id="12" name="Прямоугольник 11"/>
          <p:cNvSpPr/>
          <p:nvPr/>
        </p:nvSpPr>
        <p:spPr>
          <a:xfrm>
            <a:off x="2627784" y="980728"/>
            <a:ext cx="6336704" cy="720079"/>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ru-RU" sz="1400" b="1" dirty="0" smtClean="0">
              <a:solidFill>
                <a:schemeClr val="tx1"/>
              </a:solidFill>
              <a:latin typeface="Arial Narrow" pitchFamily="34" charset="0"/>
              <a:cs typeface="Times New Roman" pitchFamily="18" charset="0"/>
            </a:endParaRPr>
          </a:p>
          <a:p>
            <a:pPr algn="ctr">
              <a:defRPr/>
            </a:pPr>
            <a:r>
              <a:rPr lang="ru-RU" sz="1400" b="1" dirty="0" smtClean="0">
                <a:solidFill>
                  <a:schemeClr val="tx1"/>
                </a:solidFill>
                <a:latin typeface="Arial Narrow" pitchFamily="34" charset="0"/>
                <a:cs typeface="Times New Roman" pitchFamily="18" charset="0"/>
              </a:rPr>
              <a:t>Трудовой кодекс Российской Федерации</a:t>
            </a:r>
            <a:endParaRPr lang="ru-RU" sz="1400" dirty="0">
              <a:solidFill>
                <a:schemeClr val="tx1"/>
              </a:solidFill>
              <a:latin typeface="Arial Narrow" pitchFamily="34" charset="0"/>
              <a:cs typeface="Times New Roman" pitchFamily="18" charset="0"/>
            </a:endParaRPr>
          </a:p>
          <a:p>
            <a:pPr algn="ctr">
              <a:defRPr/>
            </a:pPr>
            <a:r>
              <a:rPr lang="ru-RU" sz="1400" dirty="0">
                <a:solidFill>
                  <a:schemeClr val="tx1"/>
                </a:solidFill>
                <a:latin typeface="Arial Narrow" pitchFamily="34" charset="0"/>
                <a:cs typeface="Times New Roman" pitchFamily="18" charset="0"/>
              </a:rPr>
              <a:t>Статья 212. Обязанности по обеспечению безопасных условий и охраны труда возлагаются на </a:t>
            </a:r>
            <a:r>
              <a:rPr lang="ru-RU" sz="1400" dirty="0" smtClean="0">
                <a:solidFill>
                  <a:schemeClr val="tx1"/>
                </a:solidFill>
                <a:latin typeface="Arial Narrow" pitchFamily="34" charset="0"/>
                <a:cs typeface="Times New Roman" pitchFamily="18" charset="0"/>
              </a:rPr>
              <a:t>работодателя</a:t>
            </a:r>
            <a:endParaRPr lang="ru-RU" sz="1400" dirty="0">
              <a:solidFill>
                <a:schemeClr val="tx1"/>
              </a:solidFill>
              <a:latin typeface="Arial Narrow" pitchFamily="34" charset="0"/>
              <a:cs typeface="Times New Roman" pitchFamily="18" charset="0"/>
            </a:endParaRPr>
          </a:p>
          <a:p>
            <a:pPr algn="ctr">
              <a:defRPr/>
            </a:pPr>
            <a:endParaRPr lang="ru-RU" sz="1400" dirty="0">
              <a:solidFill>
                <a:schemeClr val="tx1"/>
              </a:solidFill>
              <a:latin typeface="Arial Narrow" pitchFamily="34" charset="0"/>
              <a:cs typeface="Times New Roman" pitchFamily="18" charset="0"/>
            </a:endParaRPr>
          </a:p>
        </p:txBody>
      </p:sp>
      <p:sp>
        <p:nvSpPr>
          <p:cNvPr id="14" name="Прямоугольник 13"/>
          <p:cNvSpPr/>
          <p:nvPr/>
        </p:nvSpPr>
        <p:spPr>
          <a:xfrm>
            <a:off x="2627784" y="1772816"/>
            <a:ext cx="6336704" cy="1008111"/>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ru-RU" sz="1400" b="1" dirty="0" smtClean="0">
              <a:solidFill>
                <a:schemeClr val="tx1"/>
              </a:solidFill>
              <a:latin typeface="Arial Narrow" pitchFamily="34" charset="0"/>
              <a:cs typeface="Times New Roman" pitchFamily="18" charset="0"/>
            </a:endParaRPr>
          </a:p>
          <a:p>
            <a:pPr algn="ctr">
              <a:defRPr/>
            </a:pPr>
            <a:r>
              <a:rPr lang="ru-RU" sz="1400" b="1" dirty="0" smtClean="0">
                <a:solidFill>
                  <a:schemeClr val="tx1"/>
                </a:solidFill>
                <a:latin typeface="Arial Narrow" pitchFamily="34" charset="0"/>
                <a:cs typeface="Times New Roman" pitchFamily="18" charset="0"/>
              </a:rPr>
              <a:t>Типовое положение о системе управления охраной труда</a:t>
            </a:r>
          </a:p>
          <a:p>
            <a:pPr algn="just">
              <a:defRPr/>
            </a:pPr>
            <a:r>
              <a:rPr lang="ru-RU" sz="1400" dirty="0" smtClean="0">
                <a:solidFill>
                  <a:schemeClr val="tx1"/>
                </a:solidFill>
                <a:latin typeface="Arial Narrow" pitchFamily="34" charset="0"/>
                <a:cs typeface="Times New Roman" pitchFamily="18" charset="0"/>
              </a:rPr>
              <a:t>Политика </a:t>
            </a:r>
            <a:r>
              <a:rPr lang="ru-RU" sz="1400" dirty="0">
                <a:solidFill>
                  <a:schemeClr val="tx1"/>
                </a:solidFill>
                <a:latin typeface="Arial Narrow" pitchFamily="34" charset="0"/>
                <a:cs typeface="Times New Roman" pitchFamily="18" charset="0"/>
              </a:rPr>
              <a:t>работодателя в области охраны труда </a:t>
            </a:r>
            <a:r>
              <a:rPr lang="ru-RU" sz="1400" dirty="0" smtClean="0">
                <a:solidFill>
                  <a:schemeClr val="tx1"/>
                </a:solidFill>
                <a:latin typeface="Arial Narrow" pitchFamily="34" charset="0"/>
                <a:cs typeface="Times New Roman" pitchFamily="18" charset="0"/>
              </a:rPr>
              <a:t>обеспечивает:</a:t>
            </a:r>
          </a:p>
          <a:p>
            <a:pPr algn="just"/>
            <a:r>
              <a:rPr lang="ru-RU" sz="1400" dirty="0" smtClean="0">
                <a:latin typeface="Arial Narrow" pitchFamily="34" charset="0"/>
              </a:rPr>
              <a:t>личную заинтересованность в обеспечении, насколько это возможно, безопасных условий труда</a:t>
            </a:r>
          </a:p>
          <a:p>
            <a:pPr algn="just">
              <a:defRPr/>
            </a:pPr>
            <a:endParaRPr lang="ru-RU" sz="1400" dirty="0">
              <a:solidFill>
                <a:schemeClr val="tx1"/>
              </a:solidFill>
              <a:latin typeface="Arial Narrow" pitchFamily="34" charset="0"/>
              <a:cs typeface="Times New Roman" pitchFamily="18" charset="0"/>
            </a:endParaRPr>
          </a:p>
        </p:txBody>
      </p:sp>
      <p:sp>
        <p:nvSpPr>
          <p:cNvPr id="15" name="Прямоугольник 14"/>
          <p:cNvSpPr/>
          <p:nvPr/>
        </p:nvSpPr>
        <p:spPr>
          <a:xfrm>
            <a:off x="2699792" y="3645024"/>
            <a:ext cx="6193383" cy="288032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defRPr/>
            </a:pPr>
            <a:endParaRPr lang="ru-RU" sz="1400" b="1" dirty="0">
              <a:solidFill>
                <a:schemeClr val="tx1"/>
              </a:solidFill>
              <a:latin typeface="Arial Narrow" pitchFamily="34" charset="0"/>
              <a:cs typeface="Times New Roman" pitchFamily="18" charset="0"/>
            </a:endParaRPr>
          </a:p>
          <a:p>
            <a:pPr algn="ctr">
              <a:defRPr/>
            </a:pPr>
            <a:endParaRPr lang="ru-RU" sz="1200" b="1" dirty="0" smtClean="0">
              <a:solidFill>
                <a:schemeClr val="tx1"/>
              </a:solidFill>
              <a:latin typeface="Times New Roman" pitchFamily="18" charset="0"/>
              <a:cs typeface="Times New Roman" pitchFamily="18" charset="0"/>
            </a:endParaRPr>
          </a:p>
          <a:p>
            <a:pPr algn="ctr">
              <a:lnSpc>
                <a:spcPct val="95000"/>
              </a:lnSpc>
              <a:defRPr/>
            </a:pPr>
            <a:r>
              <a:rPr lang="ru-RU" sz="1200" b="1" dirty="0" smtClean="0">
                <a:solidFill>
                  <a:schemeClr val="tx1"/>
                </a:solidFill>
                <a:latin typeface="Arial Narrow" pitchFamily="34" charset="0"/>
                <a:cs typeface="Times New Roman" pitchFamily="18" charset="0"/>
              </a:rPr>
              <a:t>Новая редакция  </a:t>
            </a:r>
            <a:r>
              <a:rPr lang="ru-RU" sz="1200" b="1" dirty="0">
                <a:solidFill>
                  <a:schemeClr val="tx1"/>
                </a:solidFill>
                <a:latin typeface="Arial Narrow" pitchFamily="34" charset="0"/>
                <a:cs typeface="Times New Roman" pitchFamily="18" charset="0"/>
              </a:rPr>
              <a:t>Х </a:t>
            </a:r>
            <a:r>
              <a:rPr lang="ru-RU" sz="1200" b="1" dirty="0" smtClean="0">
                <a:solidFill>
                  <a:schemeClr val="tx1"/>
                </a:solidFill>
                <a:latin typeface="Arial Narrow" pitchFamily="34" charset="0"/>
                <a:cs typeface="Times New Roman" pitchFamily="18" charset="0"/>
              </a:rPr>
              <a:t>раздела </a:t>
            </a:r>
            <a:r>
              <a:rPr lang="ru-RU" sz="1200" b="1" dirty="0">
                <a:solidFill>
                  <a:schemeClr val="tx1"/>
                </a:solidFill>
                <a:latin typeface="Arial Narrow" pitchFamily="34" charset="0"/>
                <a:cs typeface="Times New Roman" pitchFamily="18" charset="0"/>
              </a:rPr>
              <a:t>Трудового </a:t>
            </a:r>
            <a:r>
              <a:rPr lang="ru-RU" sz="1200" b="1" dirty="0" smtClean="0">
                <a:solidFill>
                  <a:schemeClr val="tx1"/>
                </a:solidFill>
                <a:latin typeface="Arial Narrow" pitchFamily="34" charset="0"/>
                <a:cs typeface="Times New Roman" pitchFamily="18" charset="0"/>
              </a:rPr>
              <a:t>кодекса Российской Федерации</a:t>
            </a:r>
            <a:endParaRPr lang="ru-RU" sz="1200" dirty="0">
              <a:solidFill>
                <a:schemeClr val="tx1"/>
              </a:solidFill>
              <a:latin typeface="Arial Narrow" pitchFamily="34" charset="0"/>
              <a:cs typeface="Times New Roman" pitchFamily="18" charset="0"/>
            </a:endParaRPr>
          </a:p>
          <a:p>
            <a:pPr algn="ctr">
              <a:lnSpc>
                <a:spcPct val="95000"/>
              </a:lnSpc>
              <a:defRPr/>
            </a:pPr>
            <a:r>
              <a:rPr lang="ru-RU" sz="1200" b="1" dirty="0">
                <a:solidFill>
                  <a:schemeClr val="tx1"/>
                </a:solidFill>
                <a:latin typeface="Arial Narrow" pitchFamily="34" charset="0"/>
                <a:cs typeface="Times New Roman" pitchFamily="18" charset="0"/>
              </a:rPr>
              <a:t>Статья 209.1. Основные принципы обеспечения безопасности труда </a:t>
            </a:r>
            <a:endParaRPr lang="ru-RU" sz="1200" dirty="0">
              <a:solidFill>
                <a:schemeClr val="tx1"/>
              </a:solidFill>
              <a:latin typeface="Arial Narrow" pitchFamily="34" charset="0"/>
              <a:cs typeface="Times New Roman" pitchFamily="18" charset="0"/>
            </a:endParaRPr>
          </a:p>
          <a:p>
            <a:pPr algn="just">
              <a:lnSpc>
                <a:spcPct val="95000"/>
              </a:lnSpc>
            </a:pPr>
            <a:r>
              <a:rPr lang="ru-RU" sz="1200" dirty="0" smtClean="0">
                <a:latin typeface="Arial Narrow" pitchFamily="34" charset="0"/>
                <a:cs typeface="Times New Roman" pitchFamily="18" charset="0"/>
              </a:rPr>
              <a:t>       предупреждение и профилактика опасностей, ликвидация или снижение уровня профессионального риска;</a:t>
            </a:r>
          </a:p>
          <a:p>
            <a:pPr algn="just">
              <a:lnSpc>
                <a:spcPct val="95000"/>
              </a:lnSpc>
            </a:pPr>
            <a:r>
              <a:rPr lang="ru-RU" sz="1200" dirty="0" smtClean="0">
                <a:latin typeface="Arial Narrow" pitchFamily="34" charset="0"/>
                <a:cs typeface="Times New Roman" pitchFamily="18" charset="0"/>
              </a:rPr>
              <a:t>        минимизация последствий повреждений здоровья  работников, которые не удалось предотвратить. </a:t>
            </a:r>
          </a:p>
          <a:p>
            <a:pPr algn="just">
              <a:lnSpc>
                <a:spcPct val="95000"/>
              </a:lnSpc>
            </a:pPr>
            <a:r>
              <a:rPr lang="ru-RU" sz="1200" dirty="0" smtClean="0">
                <a:latin typeface="Arial Narrow" pitchFamily="34" charset="0"/>
                <a:cs typeface="Times New Roman" pitchFamily="18" charset="0"/>
              </a:rPr>
              <a:t>        Принцип предупреждения и профилактики опасностей, ликвидации или снижения уровня профессионального риска означает, что предотвращение опасностей, ликвидация или снижение уровня профессионального риска должны осуществляться путем постоянной (систематической) реализации работодателем комплекса мероприятий по улучшению условий труда и снижению уровня профессионального риска с соблюдением последовательности (приоритетности)  реализации таких мероприятий.</a:t>
            </a:r>
          </a:p>
          <a:p>
            <a:pPr algn="just">
              <a:lnSpc>
                <a:spcPct val="95000"/>
              </a:lnSpc>
            </a:pPr>
            <a:r>
              <a:rPr lang="ru-RU" sz="1200" dirty="0" smtClean="0">
                <a:latin typeface="Arial Narrow" pitchFamily="34" charset="0"/>
                <a:cs typeface="Times New Roman" pitchFamily="18" charset="0"/>
              </a:rPr>
              <a:t>Принцип минимизации последствий повреждений здоровья работников, которые не удалось предотвратить, означает, что  работодателем должны быть предусмотрены мероприятия, обеспечивающие постоянную готовность к ликвидации возникших опасностей и минимизации их последствий.</a:t>
            </a:r>
          </a:p>
          <a:p>
            <a:pPr algn="just">
              <a:lnSpc>
                <a:spcPct val="95000"/>
              </a:lnSpc>
              <a:defRPr/>
            </a:pPr>
            <a:r>
              <a:rPr lang="ru-RU" sz="1400" dirty="0">
                <a:solidFill>
                  <a:schemeClr val="tx1"/>
                </a:solidFill>
                <a:latin typeface="Arial Narrow" pitchFamily="34" charset="0"/>
                <a:cs typeface="Times New Roman" pitchFamily="18" charset="0"/>
              </a:rPr>
              <a:t> </a:t>
            </a:r>
          </a:p>
          <a:p>
            <a:pPr algn="ctr">
              <a:defRPr/>
            </a:pPr>
            <a:endParaRPr lang="ru-RU" sz="1400" dirty="0">
              <a:solidFill>
                <a:schemeClr val="tx1"/>
              </a:solidFill>
              <a:latin typeface="Arial Narrow" pitchFamily="34" charset="0"/>
              <a:cs typeface="Times New Roman" pitchFamily="18" charset="0"/>
            </a:endParaRPr>
          </a:p>
        </p:txBody>
      </p:sp>
      <p:sp>
        <p:nvSpPr>
          <p:cNvPr id="18" name="Номер слайда 5"/>
          <p:cNvSpPr txBox="1">
            <a:spLocks/>
          </p:cNvSpPr>
          <p:nvPr/>
        </p:nvSpPr>
        <p:spPr>
          <a:xfrm>
            <a:off x="6876256" y="6381328"/>
            <a:ext cx="21336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B19B0651-EE4F-4900-A07F-96A6BFA9D0F0}" type="slidenum">
              <a:rPr kumimoji="0" lang="ru-RU" sz="2000" b="1" i="0" u="none" strike="noStrike" kern="1200" cap="none" spc="0" normalizeH="0" baseline="0" noProof="0" smtClean="0">
                <a:ln>
                  <a:noFill/>
                </a:ln>
                <a:solidFill>
                  <a:schemeClr val="tx1">
                    <a:lumMod val="65000"/>
                    <a:lumOff val="35000"/>
                  </a:schemeClr>
                </a:solidFill>
                <a:effectLst/>
                <a:uLnTx/>
                <a:uFillTx/>
                <a:latin typeface="Arial Narrow"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ru-RU" sz="2000" b="1" i="0" u="none" strike="noStrike" kern="1200" cap="none" spc="0" normalizeH="0" baseline="0" noProof="0" dirty="0">
              <a:ln>
                <a:noFill/>
              </a:ln>
              <a:solidFill>
                <a:schemeClr val="tx1">
                  <a:lumMod val="65000"/>
                  <a:lumOff val="35000"/>
                </a:schemeClr>
              </a:solidFill>
              <a:effectLst/>
              <a:uLnTx/>
              <a:uFillTx/>
              <a:latin typeface="Arial Narrow" pitchFamily="34" charset="0"/>
              <a:ea typeface="+mn-ea"/>
              <a:cs typeface="+mn-cs"/>
            </a:endParaRPr>
          </a:p>
        </p:txBody>
      </p:sp>
      <p:sp>
        <p:nvSpPr>
          <p:cNvPr id="10" name="Прямоугольник 9"/>
          <p:cNvSpPr/>
          <p:nvPr/>
        </p:nvSpPr>
        <p:spPr>
          <a:xfrm>
            <a:off x="2627784" y="260648"/>
            <a:ext cx="6264696" cy="476672"/>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endParaRPr lang="ru-RU" sz="1400" b="1" dirty="0" smtClean="0">
              <a:solidFill>
                <a:schemeClr val="tx1"/>
              </a:solidFill>
              <a:latin typeface="Arial Narrow" pitchFamily="34" charset="0"/>
              <a:cs typeface="Times New Roman" pitchFamily="18" charset="0"/>
            </a:endParaRPr>
          </a:p>
          <a:p>
            <a:pPr algn="ctr">
              <a:defRPr/>
            </a:pPr>
            <a:r>
              <a:rPr lang="ru-RU" sz="1400" b="1" dirty="0" smtClean="0">
                <a:solidFill>
                  <a:schemeClr val="tx1"/>
                </a:solidFill>
                <a:latin typeface="Arial Narrow" pitchFamily="34" charset="0"/>
                <a:cs typeface="Times New Roman" pitchFamily="18" charset="0"/>
              </a:rPr>
              <a:t>Действующее законодательство Российской Федерации</a:t>
            </a:r>
            <a:endParaRPr lang="ru-RU" sz="1400" dirty="0">
              <a:solidFill>
                <a:schemeClr val="tx1"/>
              </a:solidFill>
              <a:latin typeface="Arial Narrow" pitchFamily="34" charset="0"/>
              <a:cs typeface="Times New Roman" pitchFamily="18" charset="0"/>
            </a:endParaRPr>
          </a:p>
          <a:p>
            <a:pPr algn="ctr">
              <a:defRPr/>
            </a:pPr>
            <a:endParaRPr lang="ru-RU" sz="1400" dirty="0">
              <a:solidFill>
                <a:schemeClr val="tx1"/>
              </a:solidFill>
              <a:latin typeface="Arial Narrow" pitchFamily="34" charset="0"/>
              <a:cs typeface="Times New Roman" pitchFamily="18" charset="0"/>
            </a:endParaRPr>
          </a:p>
        </p:txBody>
      </p:sp>
      <p:sp>
        <p:nvSpPr>
          <p:cNvPr id="11" name="Прямоугольник 10"/>
          <p:cNvSpPr/>
          <p:nvPr/>
        </p:nvSpPr>
        <p:spPr>
          <a:xfrm>
            <a:off x="2699792" y="2996952"/>
            <a:ext cx="6264696" cy="432048"/>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endParaRPr lang="ru-RU" sz="1400" b="1" dirty="0" smtClean="0">
              <a:solidFill>
                <a:schemeClr val="tx1"/>
              </a:solidFill>
              <a:latin typeface="Arial Narrow" pitchFamily="34" charset="0"/>
              <a:cs typeface="Times New Roman" pitchFamily="18" charset="0"/>
            </a:endParaRPr>
          </a:p>
          <a:p>
            <a:pPr algn="ctr">
              <a:defRPr/>
            </a:pPr>
            <a:r>
              <a:rPr lang="ru-RU" sz="1400" b="1" dirty="0" smtClean="0">
                <a:solidFill>
                  <a:schemeClr val="tx1"/>
                </a:solidFill>
                <a:latin typeface="Arial Narrow" pitchFamily="34" charset="0"/>
                <a:cs typeface="Times New Roman" pitchFamily="18" charset="0"/>
              </a:rPr>
              <a:t>Дальнейшие шаги:</a:t>
            </a:r>
            <a:endParaRPr lang="ru-RU" sz="1400" dirty="0" smtClean="0">
              <a:latin typeface="Arial Narrow" pitchFamily="34" charset="0"/>
            </a:endParaRPr>
          </a:p>
          <a:p>
            <a:pPr algn="just">
              <a:defRPr/>
            </a:pPr>
            <a:endParaRPr lang="ru-RU" sz="1400" dirty="0">
              <a:solidFill>
                <a:schemeClr val="tx1"/>
              </a:solidFill>
              <a:latin typeface="Arial Narrow" pitchFamily="34" charset="0"/>
              <a:cs typeface="Times New Roman" pitchFamily="18" charset="0"/>
            </a:endParaRPr>
          </a:p>
        </p:txBody>
      </p:sp>
      <p:sp>
        <p:nvSpPr>
          <p:cNvPr id="19" name="Стрелка вниз 18"/>
          <p:cNvSpPr/>
          <p:nvPr/>
        </p:nvSpPr>
        <p:spPr>
          <a:xfrm>
            <a:off x="5508104" y="3429000"/>
            <a:ext cx="648072" cy="216024"/>
          </a:xfrm>
          <a:prstGeom prst="downArrow">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endParaRPr lang="ru-RU" sz="1400">
              <a:latin typeface="Arial Narrow"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251520" y="476672"/>
            <a:ext cx="2374900" cy="259228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ru-RU" sz="2000" b="1" dirty="0">
                <a:solidFill>
                  <a:schemeClr val="bg1"/>
                </a:solidFill>
                <a:latin typeface="Arial Narrow" pitchFamily="34" charset="0"/>
                <a:cs typeface="Times New Roman" pitchFamily="18" charset="0"/>
              </a:rPr>
              <a:t>2. Выявлять угрозы – контролировать риски</a:t>
            </a:r>
            <a:endParaRPr lang="ru-RU" sz="2000" b="1" dirty="0">
              <a:latin typeface="Arial Narrow" pitchFamily="34" charset="0"/>
            </a:endParaRPr>
          </a:p>
        </p:txBody>
      </p:sp>
      <p:sp>
        <p:nvSpPr>
          <p:cNvPr id="7" name="Стрелка вправо 6"/>
          <p:cNvSpPr/>
          <p:nvPr/>
        </p:nvSpPr>
        <p:spPr>
          <a:xfrm>
            <a:off x="2627784" y="1556792"/>
            <a:ext cx="649287" cy="720725"/>
          </a:xfrm>
          <a:prstGeom prst="rightArrow">
            <a:avLst/>
          </a:prstGeom>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endParaRPr lang="ru-RU" sz="1600">
              <a:latin typeface="Arial Narrow" pitchFamily="34" charset="0"/>
            </a:endParaRPr>
          </a:p>
        </p:txBody>
      </p:sp>
      <p:sp>
        <p:nvSpPr>
          <p:cNvPr id="8" name="TextBox 7"/>
          <p:cNvSpPr txBox="1"/>
          <p:nvPr/>
        </p:nvSpPr>
        <p:spPr>
          <a:xfrm>
            <a:off x="3491880" y="764704"/>
            <a:ext cx="5400675" cy="738664"/>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fontAlgn="auto">
              <a:spcBef>
                <a:spcPts val="0"/>
              </a:spcBef>
              <a:spcAft>
                <a:spcPts val="0"/>
              </a:spcAft>
              <a:defRPr/>
            </a:pPr>
            <a:r>
              <a:rPr lang="ru-RU" sz="1400" dirty="0" smtClean="0">
                <a:solidFill>
                  <a:srgbClr val="002060"/>
                </a:solidFill>
                <a:latin typeface="Arial Narrow" pitchFamily="34" charset="0"/>
                <a:cs typeface="Times New Roman" pitchFamily="18" charset="0"/>
              </a:rPr>
              <a:t>Статья </a:t>
            </a:r>
            <a:r>
              <a:rPr lang="ru-RU" sz="1400" dirty="0">
                <a:solidFill>
                  <a:srgbClr val="002060"/>
                </a:solidFill>
                <a:latin typeface="Arial Narrow" pitchFamily="34" charset="0"/>
                <a:cs typeface="Times New Roman" pitchFamily="18" charset="0"/>
              </a:rPr>
              <a:t>212 Трудового кодекса Российской Федерации.</a:t>
            </a:r>
          </a:p>
          <a:p>
            <a:pPr algn="just" fontAlgn="auto">
              <a:spcBef>
                <a:spcPts val="0"/>
              </a:spcBef>
              <a:spcAft>
                <a:spcPts val="0"/>
              </a:spcAft>
              <a:defRPr/>
            </a:pPr>
            <a:r>
              <a:rPr lang="ru-RU" sz="1400" dirty="0">
                <a:solidFill>
                  <a:srgbClr val="002060"/>
                </a:solidFill>
                <a:latin typeface="Arial Narrow" pitchFamily="34" charset="0"/>
                <a:cs typeface="Times New Roman" pitchFamily="18" charset="0"/>
              </a:rPr>
              <a:t>      Работодатель обязан </a:t>
            </a:r>
            <a:r>
              <a:rPr lang="ru-RU" sz="1400" dirty="0" smtClean="0">
                <a:solidFill>
                  <a:srgbClr val="002060"/>
                </a:solidFill>
                <a:latin typeface="Arial Narrow" pitchFamily="34" charset="0"/>
                <a:cs typeface="Times New Roman" pitchFamily="18" charset="0"/>
              </a:rPr>
              <a:t>обеспечить организацию </a:t>
            </a:r>
            <a:r>
              <a:rPr lang="ru-RU" sz="1400" dirty="0">
                <a:solidFill>
                  <a:srgbClr val="002060"/>
                </a:solidFill>
                <a:latin typeface="Arial Narrow" pitchFamily="34" charset="0"/>
                <a:cs typeface="Times New Roman" pitchFamily="18" charset="0"/>
              </a:rPr>
              <a:t>контроля за состоянием условий труда на рабочих </a:t>
            </a:r>
            <a:r>
              <a:rPr lang="ru-RU" sz="1400" dirty="0" smtClean="0">
                <a:solidFill>
                  <a:srgbClr val="002060"/>
                </a:solidFill>
                <a:latin typeface="Arial Narrow" pitchFamily="34" charset="0"/>
                <a:cs typeface="Times New Roman" pitchFamily="18" charset="0"/>
              </a:rPr>
              <a:t>местах</a:t>
            </a:r>
            <a:endParaRPr lang="ru-RU" sz="1400" dirty="0">
              <a:solidFill>
                <a:srgbClr val="002060"/>
              </a:solidFill>
              <a:latin typeface="Arial Narrow" pitchFamily="34" charset="0"/>
            </a:endParaRPr>
          </a:p>
        </p:txBody>
      </p:sp>
      <p:sp>
        <p:nvSpPr>
          <p:cNvPr id="11" name="Стрелка вниз 10"/>
          <p:cNvSpPr/>
          <p:nvPr/>
        </p:nvSpPr>
        <p:spPr>
          <a:xfrm>
            <a:off x="5652120" y="548680"/>
            <a:ext cx="792163" cy="216024"/>
          </a:xfrm>
          <a:prstGeom prst="downArrow">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sz="1600">
              <a:latin typeface="Arial Narrow" pitchFamily="34" charset="0"/>
            </a:endParaRPr>
          </a:p>
        </p:txBody>
      </p:sp>
      <p:sp>
        <p:nvSpPr>
          <p:cNvPr id="9" name="Номер слайда 5"/>
          <p:cNvSpPr txBox="1">
            <a:spLocks/>
          </p:cNvSpPr>
          <p:nvPr/>
        </p:nvSpPr>
        <p:spPr>
          <a:xfrm>
            <a:off x="7010400" y="6492875"/>
            <a:ext cx="21336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B19B0651-EE4F-4900-A07F-96A6BFA9D0F0}" type="slidenum">
              <a:rPr kumimoji="0" lang="ru-RU" sz="2000" b="1" i="0" u="none" strike="noStrike" kern="1200" cap="none" spc="0" normalizeH="0" baseline="0" noProof="0" smtClean="0">
                <a:ln>
                  <a:noFill/>
                </a:ln>
                <a:solidFill>
                  <a:schemeClr val="tx1">
                    <a:lumMod val="65000"/>
                    <a:lumOff val="35000"/>
                  </a:schemeClr>
                </a:solidFill>
                <a:effectLst/>
                <a:uLnTx/>
                <a:uFillTx/>
                <a:latin typeface="Arial Narrow"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ru-RU" sz="2000" b="1" i="0" u="none" strike="noStrike" kern="1200" cap="none" spc="0" normalizeH="0" baseline="0" noProof="0" dirty="0">
              <a:ln>
                <a:noFill/>
              </a:ln>
              <a:solidFill>
                <a:schemeClr val="tx1">
                  <a:lumMod val="65000"/>
                  <a:lumOff val="35000"/>
                </a:schemeClr>
              </a:solidFill>
              <a:effectLst/>
              <a:uLnTx/>
              <a:uFillTx/>
              <a:latin typeface="Arial Narrow" pitchFamily="34" charset="0"/>
              <a:ea typeface="+mn-ea"/>
              <a:cs typeface="+mn-cs"/>
            </a:endParaRPr>
          </a:p>
        </p:txBody>
      </p:sp>
      <p:sp>
        <p:nvSpPr>
          <p:cNvPr id="10" name="Прямоугольник 9"/>
          <p:cNvSpPr/>
          <p:nvPr/>
        </p:nvSpPr>
        <p:spPr>
          <a:xfrm>
            <a:off x="3491880" y="188640"/>
            <a:ext cx="5400600" cy="338554"/>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lvl="0" algn="ctr" fontAlgn="auto">
              <a:spcBef>
                <a:spcPts val="0"/>
              </a:spcBef>
              <a:spcAft>
                <a:spcPts val="0"/>
              </a:spcAft>
              <a:defRPr/>
            </a:pPr>
            <a:r>
              <a:rPr lang="ru-RU" sz="1600" b="1" dirty="0" smtClean="0">
                <a:solidFill>
                  <a:srgbClr val="002060"/>
                </a:solidFill>
                <a:latin typeface="Arial Narrow" pitchFamily="34" charset="0"/>
                <a:cs typeface="Times New Roman" pitchFamily="18" charset="0"/>
              </a:rPr>
              <a:t>Действующее законодательство Российской Федерации</a:t>
            </a:r>
            <a:endParaRPr lang="ru-RU" sz="1600" b="1" dirty="0">
              <a:solidFill>
                <a:srgbClr val="002060"/>
              </a:solidFill>
              <a:latin typeface="Arial Narrow" pitchFamily="34" charset="0"/>
              <a:cs typeface="Times New Roman" pitchFamily="18" charset="0"/>
            </a:endParaRPr>
          </a:p>
        </p:txBody>
      </p:sp>
      <p:sp>
        <p:nvSpPr>
          <p:cNvPr id="13" name="Прямоугольник 12"/>
          <p:cNvSpPr/>
          <p:nvPr/>
        </p:nvSpPr>
        <p:spPr>
          <a:xfrm>
            <a:off x="3491880" y="1700808"/>
            <a:ext cx="5400600" cy="338554"/>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lvl="0" algn="ctr" fontAlgn="auto">
              <a:spcBef>
                <a:spcPts val="0"/>
              </a:spcBef>
              <a:spcAft>
                <a:spcPts val="0"/>
              </a:spcAft>
              <a:defRPr/>
            </a:pPr>
            <a:r>
              <a:rPr lang="ru-RU" sz="1600" b="1" dirty="0" smtClean="0">
                <a:solidFill>
                  <a:srgbClr val="002060"/>
                </a:solidFill>
                <a:latin typeface="Arial Narrow" pitchFamily="34" charset="0"/>
                <a:cs typeface="Times New Roman" pitchFamily="18" charset="0"/>
              </a:rPr>
              <a:t>Дальнейшие шаги</a:t>
            </a:r>
            <a:endParaRPr lang="ru-RU" sz="1600" b="1" dirty="0">
              <a:solidFill>
                <a:srgbClr val="002060"/>
              </a:solidFill>
              <a:latin typeface="Arial Narrow" pitchFamily="34" charset="0"/>
              <a:cs typeface="Times New Roman" pitchFamily="18" charset="0"/>
            </a:endParaRPr>
          </a:p>
        </p:txBody>
      </p:sp>
      <p:sp>
        <p:nvSpPr>
          <p:cNvPr id="16" name="Прямоугольник 15"/>
          <p:cNvSpPr/>
          <p:nvPr/>
        </p:nvSpPr>
        <p:spPr>
          <a:xfrm>
            <a:off x="1907704" y="3212976"/>
            <a:ext cx="5544616" cy="432048"/>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lvl="0" algn="ctr"/>
            <a:r>
              <a:rPr lang="ru-RU" sz="1400" b="1" dirty="0" smtClean="0">
                <a:latin typeface="Arial Narrow" pitchFamily="34" charset="0"/>
              </a:rPr>
              <a:t>ВЫЯВЛЕНИЕ ОПАСНОСТЕЙ И ОЦЕНКА РИСКОВ</a:t>
            </a:r>
            <a:endParaRPr lang="ru-RU" sz="1400" b="1" dirty="0">
              <a:latin typeface="Arial Narrow" pitchFamily="34" charset="0"/>
            </a:endParaRPr>
          </a:p>
        </p:txBody>
      </p:sp>
      <p:sp>
        <p:nvSpPr>
          <p:cNvPr id="17" name="Прямоугольник 16"/>
          <p:cNvSpPr/>
          <p:nvPr/>
        </p:nvSpPr>
        <p:spPr>
          <a:xfrm>
            <a:off x="3419872" y="2348880"/>
            <a:ext cx="5544616" cy="4318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r>
              <a:rPr lang="ru-RU" sz="1400" dirty="0">
                <a:latin typeface="Arial Narrow" pitchFamily="34" charset="0"/>
              </a:rPr>
              <a:t>Новая редакция Х раздела Трудового </a:t>
            </a:r>
            <a:r>
              <a:rPr lang="ru-RU" sz="1400" dirty="0" smtClean="0">
                <a:latin typeface="Arial Narrow" pitchFamily="34" charset="0"/>
              </a:rPr>
              <a:t>кодекса </a:t>
            </a:r>
          </a:p>
          <a:p>
            <a:pPr algn="ctr">
              <a:defRPr/>
            </a:pPr>
            <a:r>
              <a:rPr lang="ru-RU" sz="1400" dirty="0" smtClean="0">
                <a:latin typeface="Arial Narrow" pitchFamily="34" charset="0"/>
              </a:rPr>
              <a:t>(Статья 217.1. Профессиональные риски)</a:t>
            </a:r>
            <a:endParaRPr lang="ru-RU" sz="1400" dirty="0">
              <a:latin typeface="Arial Narrow" pitchFamily="34" charset="0"/>
            </a:endParaRPr>
          </a:p>
        </p:txBody>
      </p:sp>
      <p:sp>
        <p:nvSpPr>
          <p:cNvPr id="18" name="Стрелка вниз 17"/>
          <p:cNvSpPr/>
          <p:nvPr/>
        </p:nvSpPr>
        <p:spPr>
          <a:xfrm>
            <a:off x="5652120" y="2060848"/>
            <a:ext cx="792163" cy="216024"/>
          </a:xfrm>
          <a:prstGeom prst="downArrow">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sz="1600">
              <a:latin typeface="Arial Narrow" pitchFamily="34" charset="0"/>
            </a:endParaRPr>
          </a:p>
        </p:txBody>
      </p:sp>
      <p:sp>
        <p:nvSpPr>
          <p:cNvPr id="19" name="Стрелка вниз 18"/>
          <p:cNvSpPr/>
          <p:nvPr/>
        </p:nvSpPr>
        <p:spPr>
          <a:xfrm>
            <a:off x="5652120" y="2780928"/>
            <a:ext cx="792163" cy="432048"/>
          </a:xfrm>
          <a:prstGeom prst="downArrow">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sz="1600">
              <a:latin typeface="Arial Narrow" pitchFamily="34" charset="0"/>
            </a:endParaRPr>
          </a:p>
        </p:txBody>
      </p:sp>
      <p:graphicFrame>
        <p:nvGraphicFramePr>
          <p:cNvPr id="15" name="Схема 14"/>
          <p:cNvGraphicFramePr/>
          <p:nvPr/>
        </p:nvGraphicFramePr>
        <p:xfrm>
          <a:off x="251520" y="3789040"/>
          <a:ext cx="8712968" cy="26642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Номер слайда 5"/>
          <p:cNvSpPr txBox="1">
            <a:spLocks/>
          </p:cNvSpPr>
          <p:nvPr/>
        </p:nvSpPr>
        <p:spPr>
          <a:xfrm>
            <a:off x="6804248" y="6309320"/>
            <a:ext cx="21336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B19B0651-EE4F-4900-A07F-96A6BFA9D0F0}" type="slidenum">
              <a:rPr kumimoji="0" lang="ru-RU" sz="2000" b="1" i="0" u="none" strike="noStrike" kern="1200" cap="none" spc="0" normalizeH="0" baseline="0" noProof="0" smtClean="0">
                <a:ln>
                  <a:noFill/>
                </a:ln>
                <a:solidFill>
                  <a:schemeClr val="tx1">
                    <a:lumMod val="65000"/>
                    <a:lumOff val="35000"/>
                  </a:schemeClr>
                </a:solidFill>
                <a:effectLst/>
                <a:uLnTx/>
                <a:uFillTx/>
                <a:latin typeface="Arial Narrow"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ru-RU" sz="2000" b="1" i="0" u="none" strike="noStrike" kern="1200" cap="none" spc="0" normalizeH="0" baseline="0" noProof="0" dirty="0">
              <a:ln>
                <a:noFill/>
              </a:ln>
              <a:solidFill>
                <a:schemeClr val="tx1">
                  <a:lumMod val="65000"/>
                  <a:lumOff val="35000"/>
                </a:schemeClr>
              </a:solidFill>
              <a:effectLst/>
              <a:uLnTx/>
              <a:uFillTx/>
              <a:latin typeface="Arial Narrow" pitchFamily="34" charset="0"/>
              <a:ea typeface="+mn-ea"/>
              <a:cs typeface="+mn-cs"/>
            </a:endParaRPr>
          </a:p>
        </p:txBody>
      </p:sp>
      <p:sp>
        <p:nvSpPr>
          <p:cNvPr id="7" name="Rectangle 2"/>
          <p:cNvSpPr txBox="1">
            <a:spLocks noChangeArrowheads="1"/>
          </p:cNvSpPr>
          <p:nvPr/>
        </p:nvSpPr>
        <p:spPr>
          <a:xfrm>
            <a:off x="755576" y="0"/>
            <a:ext cx="7772400" cy="576064"/>
          </a:xfrm>
          <a:prstGeom prst="rect">
            <a:avLst/>
          </a:prstGeom>
        </p:spPr>
        <p:txBody>
          <a:bodyPr vert="horz" lIns="91440" tIns="45720" rIns="91440" bIns="45720" rtlCol="0" anchor="ct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2000" b="1" i="0" u="none" strike="noStrike" kern="1200" cap="none" spc="0" normalizeH="0" baseline="0" noProof="0" dirty="0" smtClean="0">
                <a:ln>
                  <a:noFill/>
                </a:ln>
                <a:solidFill>
                  <a:schemeClr val="accent1">
                    <a:lumMod val="75000"/>
                  </a:schemeClr>
                </a:solidFill>
                <a:effectLst/>
                <a:uLnTx/>
                <a:uFillTx/>
                <a:latin typeface="Arial Narrow" pitchFamily="34" charset="0"/>
                <a:ea typeface="+mj-ea"/>
                <a:cs typeface="+mj-cs"/>
              </a:rPr>
              <a:t>ВНЕСЕНИЕ ИЗМЕНЕНИЙ В ТРУДОВОЙ КОДЕКС РОССИЙСКОЙ ФЕДЕРАЦИИ</a:t>
            </a:r>
            <a:endParaRPr kumimoji="0" lang="ru-RU" sz="2000" b="1" i="0" u="none" strike="noStrike" kern="1200" cap="none" spc="0" normalizeH="0" baseline="0" noProof="0" dirty="0">
              <a:ln>
                <a:noFill/>
              </a:ln>
              <a:solidFill>
                <a:schemeClr val="accent1">
                  <a:lumMod val="75000"/>
                </a:schemeClr>
              </a:solidFill>
              <a:effectLst/>
              <a:uLnTx/>
              <a:uFillTx/>
              <a:latin typeface="Arial Narrow" pitchFamily="34" charset="0"/>
              <a:ea typeface="+mj-ea"/>
              <a:cs typeface="+mj-cs"/>
            </a:endParaRPr>
          </a:p>
        </p:txBody>
      </p:sp>
      <p:sp>
        <p:nvSpPr>
          <p:cNvPr id="12" name="Прямоугольник 11"/>
          <p:cNvSpPr/>
          <p:nvPr/>
        </p:nvSpPr>
        <p:spPr>
          <a:xfrm>
            <a:off x="755576" y="1196752"/>
            <a:ext cx="7560840" cy="36004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ru-RU" sz="1600" b="1" dirty="0" smtClean="0">
                <a:latin typeface="Arial Narrow" pitchFamily="34" charset="0"/>
              </a:rPr>
              <a:t>Учет микроповреждений (микротравм)</a:t>
            </a:r>
            <a:endParaRPr lang="ru-RU" sz="1600" b="1" dirty="0">
              <a:latin typeface="Arial Narrow" pitchFamily="34" charset="0"/>
            </a:endParaRPr>
          </a:p>
        </p:txBody>
      </p:sp>
      <p:sp>
        <p:nvSpPr>
          <p:cNvPr id="15" name="Прямоугольник 14"/>
          <p:cNvSpPr/>
          <p:nvPr/>
        </p:nvSpPr>
        <p:spPr>
          <a:xfrm>
            <a:off x="1187624" y="3717032"/>
            <a:ext cx="2520280"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Narrow" pitchFamily="34" charset="0"/>
              </a:rPr>
              <a:t>Учет и рассмотрение</a:t>
            </a:r>
            <a:endParaRPr lang="ru-RU" dirty="0">
              <a:latin typeface="Arial Narrow" pitchFamily="34" charset="0"/>
            </a:endParaRPr>
          </a:p>
        </p:txBody>
      </p:sp>
      <p:sp>
        <p:nvSpPr>
          <p:cNvPr id="16" name="Прямоугольник 15"/>
          <p:cNvSpPr/>
          <p:nvPr/>
        </p:nvSpPr>
        <p:spPr>
          <a:xfrm>
            <a:off x="5364088" y="3717032"/>
            <a:ext cx="2016224"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Narrow" pitchFamily="34" charset="0"/>
              </a:rPr>
              <a:t>Работодатель</a:t>
            </a:r>
            <a:endParaRPr lang="ru-RU" dirty="0">
              <a:latin typeface="Arial Narrow" pitchFamily="34" charset="0"/>
            </a:endParaRPr>
          </a:p>
        </p:txBody>
      </p:sp>
      <p:sp>
        <p:nvSpPr>
          <p:cNvPr id="17" name="Прямоугольник 16"/>
          <p:cNvSpPr/>
          <p:nvPr/>
        </p:nvSpPr>
        <p:spPr>
          <a:xfrm>
            <a:off x="1187624" y="5805264"/>
            <a:ext cx="2520280"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Narrow" pitchFamily="34" charset="0"/>
              </a:rPr>
              <a:t>Рекомендации по учету</a:t>
            </a:r>
            <a:endParaRPr lang="ru-RU" dirty="0">
              <a:latin typeface="Arial Narrow" pitchFamily="34" charset="0"/>
            </a:endParaRPr>
          </a:p>
        </p:txBody>
      </p:sp>
      <p:sp>
        <p:nvSpPr>
          <p:cNvPr id="18" name="Прямоугольник 17"/>
          <p:cNvSpPr/>
          <p:nvPr/>
        </p:nvSpPr>
        <p:spPr>
          <a:xfrm>
            <a:off x="5364088" y="5733256"/>
            <a:ext cx="2016224"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Arial Narrow" pitchFamily="34" charset="0"/>
              </a:rPr>
              <a:t>Минтруд России</a:t>
            </a:r>
            <a:endParaRPr lang="ru-RU" dirty="0">
              <a:latin typeface="Arial Narrow" pitchFamily="34" charset="0"/>
            </a:endParaRPr>
          </a:p>
        </p:txBody>
      </p:sp>
      <p:sp>
        <p:nvSpPr>
          <p:cNvPr id="19" name="Штриховая стрелка вправо 18"/>
          <p:cNvSpPr/>
          <p:nvPr/>
        </p:nvSpPr>
        <p:spPr>
          <a:xfrm>
            <a:off x="3923928" y="3789040"/>
            <a:ext cx="1224136" cy="216024"/>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0" name="Штриховая стрелка вправо 19"/>
          <p:cNvSpPr/>
          <p:nvPr/>
        </p:nvSpPr>
        <p:spPr>
          <a:xfrm>
            <a:off x="3851920" y="5949280"/>
            <a:ext cx="1224136" cy="216024"/>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4513" name="Rectangle 1"/>
          <p:cNvSpPr>
            <a:spLocks noChangeArrowheads="1"/>
          </p:cNvSpPr>
          <p:nvPr/>
        </p:nvSpPr>
        <p:spPr bwMode="auto">
          <a:xfrm>
            <a:off x="1907704" y="4437112"/>
            <a:ext cx="5184576" cy="1077218"/>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Основанием для регистрации микроповреждения (микротравмы) работника и рассмотрения обстоятельств и причин, приведших к его возникновению,  является обращение работника</a:t>
            </a:r>
            <a:endParaRPr kumimoji="0" lang="ru-RU" sz="1600" b="0" i="0" u="none" strike="noStrike" cap="none" normalizeH="0" baseline="0" dirty="0" smtClean="0">
              <a:ln>
                <a:noFill/>
              </a:ln>
              <a:solidFill>
                <a:schemeClr val="tx1"/>
              </a:solidFill>
              <a:effectLst/>
              <a:latin typeface="Arial Narrow" pitchFamily="34" charset="0"/>
              <a:cs typeface="Arial" pitchFamily="34" charset="0"/>
            </a:endParaRPr>
          </a:p>
        </p:txBody>
      </p:sp>
      <p:sp>
        <p:nvSpPr>
          <p:cNvPr id="23" name="Стрелка вниз 22"/>
          <p:cNvSpPr/>
          <p:nvPr/>
        </p:nvSpPr>
        <p:spPr>
          <a:xfrm>
            <a:off x="2267744" y="4149080"/>
            <a:ext cx="360040"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4514" name="Rectangle 2"/>
          <p:cNvSpPr>
            <a:spLocks noChangeArrowheads="1"/>
          </p:cNvSpPr>
          <p:nvPr/>
        </p:nvSpPr>
        <p:spPr bwMode="auto">
          <a:xfrm>
            <a:off x="395536" y="1844824"/>
            <a:ext cx="8352928" cy="1600438"/>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algn="just"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smtClean="0">
                <a:ln>
                  <a:noFill/>
                </a:ln>
                <a:solidFill>
                  <a:srgbClr val="C00000"/>
                </a:solidFill>
                <a:effectLst/>
                <a:latin typeface="Arial Narrow" pitchFamily="34" charset="0"/>
                <a:ea typeface="Calibri" pitchFamily="34" charset="0"/>
                <a:cs typeface="Times New Roman" pitchFamily="18" charset="0"/>
              </a:rPr>
              <a:t>Микроповреждения (микротравмы)</a:t>
            </a:r>
            <a:r>
              <a:rPr kumimoji="0" lang="ru-RU" sz="14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 – это</a:t>
            </a:r>
            <a:r>
              <a:rPr kumimoji="0" lang="ru-RU" sz="1400" b="0" i="0" u="none" strike="noStrike" cap="none" normalizeH="0" dirty="0" smtClean="0">
                <a:ln>
                  <a:noFill/>
                </a:ln>
                <a:solidFill>
                  <a:schemeClr val="tx1"/>
                </a:solidFill>
                <a:effectLst/>
                <a:latin typeface="Arial Narrow" pitchFamily="34"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случаи повреждения здоровья, происшедшие с работниками и другими лицами, участвующими в производственной деятельности работодателя, при исполнении ими трудовых обязанностей или выполнении какой-либо работы по поручению работодателя (его представителя), а также при осуществлении иных правомерных действий, обусловленных трудовыми отношениями с работодателем либо совершаемых в его интересах,</a:t>
            </a:r>
            <a:r>
              <a:rPr kumimoji="0" lang="ru-RU" sz="1400" b="0" i="0" u="none" strike="noStrike" cap="none" normalizeH="0" baseline="0" dirty="0" smtClean="0">
                <a:ln>
                  <a:noFill/>
                </a:ln>
                <a:solidFill>
                  <a:srgbClr val="FF0000"/>
                </a:solidFill>
                <a:effectLst/>
                <a:latin typeface="Arial Narrow" pitchFamily="34"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приведшие к частичному ограничению трудоспособности пострадавших или необходимость их перевода на другую работу в течение одного рабочего дня или смены, но не повлекшие наступление временной нетрудоспособности пострадавших</a:t>
            </a:r>
            <a:endParaRPr kumimoji="0" lang="ru-RU" sz="1800" b="0" i="0" u="none" strike="noStrike" cap="none" normalizeH="0" baseline="0" dirty="0" smtClean="0">
              <a:ln>
                <a:noFill/>
              </a:ln>
              <a:solidFill>
                <a:schemeClr val="tx1"/>
              </a:solidFill>
              <a:effectLst/>
              <a:latin typeface="Arial Narrow" pitchFamily="34" charset="0"/>
              <a:cs typeface="Arial" pitchFamily="34" charset="0"/>
            </a:endParaRPr>
          </a:p>
        </p:txBody>
      </p:sp>
      <p:sp>
        <p:nvSpPr>
          <p:cNvPr id="24" name="Прямоугольник 23"/>
          <p:cNvSpPr/>
          <p:nvPr/>
        </p:nvSpPr>
        <p:spPr>
          <a:xfrm>
            <a:off x="323528" y="548680"/>
            <a:ext cx="8568952" cy="288032"/>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ru-RU" dirty="0" smtClean="0">
                <a:solidFill>
                  <a:srgbClr val="002060"/>
                </a:solidFill>
                <a:latin typeface="Arial Narrow" pitchFamily="34" charset="0"/>
                <a:cs typeface="Times New Roman" pitchFamily="18" charset="0"/>
              </a:rPr>
              <a:t>Х Раздел «Охрана труда» (новая структура и редакция)</a:t>
            </a:r>
            <a:endParaRPr lang="ru-RU" dirty="0">
              <a:solidFill>
                <a:srgbClr val="002060"/>
              </a:solidFill>
            </a:endParaRPr>
          </a:p>
        </p:txBody>
      </p:sp>
      <p:sp>
        <p:nvSpPr>
          <p:cNvPr id="25" name="Прямоугольник 24"/>
          <p:cNvSpPr/>
          <p:nvPr/>
        </p:nvSpPr>
        <p:spPr>
          <a:xfrm>
            <a:off x="7524328" y="1196752"/>
            <a:ext cx="864096" cy="36004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ru-RU" sz="1200" b="1" dirty="0" smtClean="0">
                <a:latin typeface="Arial Narrow" pitchFamily="34" charset="0"/>
              </a:rPr>
              <a:t>НОВОЕ !</a:t>
            </a:r>
            <a:endParaRPr lang="ru-RU" sz="1200" b="1" dirty="0">
              <a:latin typeface="Arial Narrow" pitchFamily="34" charset="0"/>
            </a:endParaRPr>
          </a:p>
        </p:txBody>
      </p:sp>
    </p:spTree>
    <p:extLst>
      <p:ext uri="{BB962C8B-B14F-4D97-AF65-F5344CB8AC3E}">
        <p14:creationId xmlns="" xmlns:p14="http://schemas.microsoft.com/office/powerpoint/2010/main" val="50129986"/>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10098</TotalTime>
  <Words>1481</Words>
  <Application>Microsoft Office PowerPoint</Application>
  <PresentationFormat>Экран (4:3)</PresentationFormat>
  <Paragraphs>209</Paragraphs>
  <Slides>15</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Тема Office</vt:lpstr>
      <vt:lpstr>Слайд 1</vt:lpstr>
      <vt:lpstr>Слайд 2</vt:lpstr>
      <vt:lpstr>Слайд 3</vt:lpstr>
      <vt:lpstr>Слайд 4</vt:lpstr>
      <vt:lpstr>Слайд 5</vt:lpstr>
      <vt:lpstr>Семь «золотых правил» концепции «Vision Zero»</vt:lpstr>
      <vt:lpstr>Слайд 7</vt:lpstr>
      <vt:lpstr>Слайд 8</vt:lpstr>
      <vt:lpstr>Слайд 9</vt:lpstr>
      <vt:lpstr>Слайд 10</vt:lpstr>
      <vt:lpstr>Слайд 11</vt:lpstr>
      <vt:lpstr>Слайд 12</vt:lpstr>
      <vt:lpstr>Слайд 13</vt:lpstr>
      <vt:lpstr>Слайд 14</vt:lpstr>
      <vt:lpstr>Спасибо за внимание!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Сергеев Петр Сергеевич</dc:creator>
  <cp:lastModifiedBy>ZibarevDB</cp:lastModifiedBy>
  <cp:revision>822</cp:revision>
  <cp:lastPrinted>2015-07-29T13:44:30Z</cp:lastPrinted>
  <dcterms:created xsi:type="dcterms:W3CDTF">2015-07-29T11:03:44Z</dcterms:created>
  <dcterms:modified xsi:type="dcterms:W3CDTF">2018-05-16T15:44:08Z</dcterms:modified>
</cp:coreProperties>
</file>